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9144000" cy="51435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0" roundtripDataSignature="AMtx7mgcYY5DWO3KrCwJsRmF/whOuhvG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d1bfc21da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7d1bfc21da_0_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d1bfc21da_0_2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7d1bfc21da_0_2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cfbf06c47_0_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7cfbf06c47_0_9: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cfbf06c47_0_3: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7cfbf06c47_0_3: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2: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0"/>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0"/>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1"/>
          <p:cNvSpPr txBox="1"/>
          <p:nvPr>
            <p:ph type="title"/>
          </p:nvPr>
        </p:nvSpPr>
        <p:spPr>
          <a:xfrm>
            <a:off x="2559460" y="825387"/>
            <a:ext cx="3983354"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body"/>
          </p:nvPr>
        </p:nvSpPr>
        <p:spPr>
          <a:xfrm>
            <a:off x="4210899" y="1200515"/>
            <a:ext cx="4295140" cy="12877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12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1"/>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1" name="Shape 21"/>
        <p:cNvGrpSpPr/>
        <p:nvPr/>
      </p:nvGrpSpPr>
      <p:grpSpPr>
        <a:xfrm>
          <a:off x="0" y="0"/>
          <a:ext cx="0" cy="0"/>
          <a:chOff x="0" y="0"/>
          <a:chExt cx="0" cy="0"/>
        </a:xfrm>
      </p:grpSpPr>
      <p:pic>
        <p:nvPicPr>
          <p:cNvPr id="22" name="Google Shape;22;p22"/>
          <p:cNvPicPr preferRelativeResize="0"/>
          <p:nvPr/>
        </p:nvPicPr>
        <p:blipFill rotWithShape="1">
          <a:blip r:embed="rId2">
            <a:alphaModFix/>
          </a:blip>
          <a:srcRect b="0" l="0" r="0" t="0"/>
          <a:stretch/>
        </p:blipFill>
        <p:spPr>
          <a:xfrm>
            <a:off x="0" y="0"/>
            <a:ext cx="4434839" cy="2968751"/>
          </a:xfrm>
          <a:prstGeom prst="rect">
            <a:avLst/>
          </a:prstGeom>
          <a:noFill/>
          <a:ln>
            <a:noFill/>
          </a:ln>
        </p:spPr>
      </p:pic>
      <p:sp>
        <p:nvSpPr>
          <p:cNvPr id="23" name="Google Shape;23;p22"/>
          <p:cNvSpPr txBox="1"/>
          <p:nvPr>
            <p:ph type="title"/>
          </p:nvPr>
        </p:nvSpPr>
        <p:spPr>
          <a:xfrm>
            <a:off x="2559460" y="825387"/>
            <a:ext cx="3983354"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22"/>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2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23"/>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24"/>
          <p:cNvSpPr txBox="1"/>
          <p:nvPr>
            <p:ph type="title"/>
          </p:nvPr>
        </p:nvSpPr>
        <p:spPr>
          <a:xfrm>
            <a:off x="2559460" y="825387"/>
            <a:ext cx="3983354"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2559460" y="825387"/>
            <a:ext cx="3983354" cy="45211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4210899" y="1200515"/>
            <a:ext cx="4295140" cy="128778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5.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0.jpg"/><Relationship Id="rId5"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18.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19.xml"/><Relationship Id="rId10" Type="http://schemas.openxmlformats.org/officeDocument/2006/relationships/slide" Target="/ppt/slides/slide18.xml"/><Relationship Id="rId13" Type="http://schemas.openxmlformats.org/officeDocument/2006/relationships/slide" Target="/ppt/slides/slide11.xml"/><Relationship Id="rId12" Type="http://schemas.openxmlformats.org/officeDocument/2006/relationships/slide" Target="/ppt/slides/slide20.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9" Type="http://schemas.openxmlformats.org/officeDocument/2006/relationships/slide" Target="/ppt/slides/slide15.xml"/><Relationship Id="rId15" Type="http://schemas.openxmlformats.org/officeDocument/2006/relationships/slide" Target="/ppt/slides/slide14.xml"/><Relationship Id="rId14" Type="http://schemas.openxmlformats.org/officeDocument/2006/relationships/slide" Target="/ppt/slides/slide13.xml"/><Relationship Id="rId17" Type="http://schemas.openxmlformats.org/officeDocument/2006/relationships/slide" Target="/ppt/slides/slide12.xml"/><Relationship Id="rId16" Type="http://schemas.openxmlformats.org/officeDocument/2006/relationships/slide" Target="/ppt/slides/slide10.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info@Brandwoodglobal.com" TargetMode="External"/><Relationship Id="rId4" Type="http://schemas.openxmlformats.org/officeDocument/2006/relationships/image" Target="../media/image3.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WC4WYwNsXBo" TargetMode="External"/><Relationship Id="rId4" Type="http://schemas.openxmlformats.org/officeDocument/2006/relationships/image" Target="../media/image16.jpg"/><Relationship Id="rId9" Type="http://schemas.openxmlformats.org/officeDocument/2006/relationships/hyperlink" Target="http://www.youtube.com/watch?v=WC4WYwNsXBo" TargetMode="External"/><Relationship Id="rId5" Type="http://schemas.openxmlformats.org/officeDocument/2006/relationships/hyperlink" Target="http://www.youtube.com/watch?v=WC4WYwNsXBo" TargetMode="External"/><Relationship Id="rId6" Type="http://schemas.openxmlformats.org/officeDocument/2006/relationships/hyperlink" Target="http://www.youtube.com/watch?v=WC4WYwNsXBo" TargetMode="External"/><Relationship Id="rId7" Type="http://schemas.openxmlformats.org/officeDocument/2006/relationships/image" Target="../media/image8.png"/><Relationship Id="rId8" Type="http://schemas.openxmlformats.org/officeDocument/2006/relationships/hyperlink" Target="http://www.youtube.com/watch?v=WC4WYwNsXB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grpSp>
        <p:nvGrpSpPr>
          <p:cNvPr id="44" name="Google Shape;44;p1"/>
          <p:cNvGrpSpPr/>
          <p:nvPr/>
        </p:nvGrpSpPr>
        <p:grpSpPr>
          <a:xfrm>
            <a:off x="0" y="0"/>
            <a:ext cx="9144000" cy="5143500"/>
            <a:chOff x="0" y="0"/>
            <a:chExt cx="9144000" cy="5143500"/>
          </a:xfrm>
        </p:grpSpPr>
        <p:pic>
          <p:nvPicPr>
            <p:cNvPr id="45" name="Google Shape;45;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46" name="Google Shape;46;p1"/>
            <p:cNvPicPr preferRelativeResize="0"/>
            <p:nvPr/>
          </p:nvPicPr>
          <p:blipFill rotWithShape="1">
            <a:blip r:embed="rId4">
              <a:alphaModFix/>
            </a:blip>
            <a:srcRect b="0" l="0" r="0" t="0"/>
            <a:stretch/>
          </p:blipFill>
          <p:spPr>
            <a:xfrm>
              <a:off x="3474720" y="1219200"/>
              <a:ext cx="2194559" cy="1761743"/>
            </a:xfrm>
            <a:prstGeom prst="rect">
              <a:avLst/>
            </a:prstGeom>
            <a:noFill/>
            <a:ln>
              <a:noFill/>
            </a:ln>
          </p:spPr>
        </p:pic>
        <p:sp>
          <p:nvSpPr>
            <p:cNvPr id="47" name="Google Shape;47;p1"/>
            <p:cNvSpPr/>
            <p:nvPr/>
          </p:nvSpPr>
          <p:spPr>
            <a:xfrm>
              <a:off x="3178301" y="3274314"/>
              <a:ext cx="2789555" cy="0"/>
            </a:xfrm>
            <a:custGeom>
              <a:rect b="b" l="l" r="r" t="t"/>
              <a:pathLst>
                <a:path extrusionOk="0" h="120000" w="2789554">
                  <a:moveTo>
                    <a:pt x="0" y="0"/>
                  </a:moveTo>
                  <a:lnTo>
                    <a:pt x="2789097"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8" name="Google Shape;48;p1"/>
          <p:cNvSpPr txBox="1"/>
          <p:nvPr/>
        </p:nvSpPr>
        <p:spPr>
          <a:xfrm>
            <a:off x="2348642" y="3395033"/>
            <a:ext cx="432181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Taking the World by Quantum Advertising!</a:t>
            </a:r>
            <a:endParaRPr b="0" i="0" sz="1800" u="none" cap="none" strike="noStrike">
              <a:solidFill>
                <a:srgbClr val="000000"/>
              </a:solidFill>
              <a:latin typeface="Arial"/>
              <a:ea typeface="Arial"/>
              <a:cs typeface="Arial"/>
              <a:sym typeface="Arial"/>
            </a:endParaRPr>
          </a:p>
        </p:txBody>
      </p:sp>
      <p:sp>
        <p:nvSpPr>
          <p:cNvPr id="49" name="Google Shape;49;p1"/>
          <p:cNvSpPr txBox="1"/>
          <p:nvPr/>
        </p:nvSpPr>
        <p:spPr>
          <a:xfrm>
            <a:off x="8286175" y="4791246"/>
            <a:ext cx="1829400" cy="12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09/2023</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7d1bfc21da_0_0"/>
          <p:cNvSpPr txBox="1"/>
          <p:nvPr>
            <p:ph type="ctrTitle"/>
          </p:nvPr>
        </p:nvSpPr>
        <p:spPr>
          <a:xfrm>
            <a:off x="1724850" y="540875"/>
            <a:ext cx="5694300" cy="415500"/>
          </a:xfrm>
          <a:prstGeom prst="rect">
            <a:avLst/>
          </a:prstGeom>
          <a:noFill/>
          <a:ln>
            <a:noFill/>
          </a:ln>
        </p:spPr>
        <p:txBody>
          <a:bodyPr anchorCtr="0" anchor="t" bIns="0" lIns="0" spcFirstLastPara="1" rIns="0" wrap="square" tIns="0">
            <a:spAutoFit/>
          </a:bodyPr>
          <a:lstStyle/>
          <a:p>
            <a:pPr indent="0" lvl="0" marL="12700" rtl="0" algn="ctr">
              <a:lnSpc>
                <a:spcPct val="100000"/>
              </a:lnSpc>
              <a:spcBef>
                <a:spcPts val="0"/>
              </a:spcBef>
              <a:spcAft>
                <a:spcPts val="0"/>
              </a:spcAft>
              <a:buClr>
                <a:schemeClr val="dk1"/>
              </a:buClr>
              <a:buSzPts val="1400"/>
              <a:buFont typeface="Arial"/>
              <a:buNone/>
            </a:pPr>
            <a:r>
              <a:rPr b="1" lang="en-US" sz="2700">
                <a:solidFill>
                  <a:srgbClr val="1E1857"/>
                </a:solidFill>
              </a:rPr>
              <a:t>Mobilization Plan </a:t>
            </a:r>
            <a:endParaRPr/>
          </a:p>
        </p:txBody>
      </p:sp>
      <p:sp>
        <p:nvSpPr>
          <p:cNvPr id="162" name="Google Shape;162;g27d1bfc21da_0_0"/>
          <p:cNvSpPr txBox="1"/>
          <p:nvPr/>
        </p:nvSpPr>
        <p:spPr>
          <a:xfrm>
            <a:off x="3259800" y="2314725"/>
            <a:ext cx="2624400" cy="84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Our proprietary technology catapults the revenue streams that can be generated on these industry sectors </a:t>
            </a:r>
            <a:endParaRPr b="0" i="0" sz="1300" u="none" cap="none" strike="noStrike">
              <a:solidFill>
                <a:srgbClr val="000000"/>
              </a:solidFill>
              <a:latin typeface="Arial"/>
              <a:ea typeface="Arial"/>
              <a:cs typeface="Arial"/>
              <a:sym typeface="Arial"/>
            </a:endParaRPr>
          </a:p>
        </p:txBody>
      </p:sp>
      <p:grpSp>
        <p:nvGrpSpPr>
          <p:cNvPr id="163" name="Google Shape;163;g27d1bfc21da_0_0"/>
          <p:cNvGrpSpPr/>
          <p:nvPr/>
        </p:nvGrpSpPr>
        <p:grpSpPr>
          <a:xfrm>
            <a:off x="7350395" y="705185"/>
            <a:ext cx="361187" cy="86868"/>
            <a:chOff x="8578595" y="175260"/>
            <a:chExt cx="361187" cy="86868"/>
          </a:xfrm>
        </p:grpSpPr>
        <p:pic>
          <p:nvPicPr>
            <p:cNvPr id="164" name="Google Shape;164;g27d1bfc21da_0_0"/>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165" name="Google Shape;165;g27d1bfc21da_0_0"/>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166" name="Google Shape;166;g27d1bfc21da_0_0"/>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sp>
        <p:nvSpPr>
          <p:cNvPr id="167" name="Google Shape;167;g27d1bfc21da_0_0"/>
          <p:cNvSpPr txBox="1"/>
          <p:nvPr/>
        </p:nvSpPr>
        <p:spPr>
          <a:xfrm>
            <a:off x="845350" y="2425425"/>
            <a:ext cx="1733700" cy="622500"/>
          </a:xfrm>
          <a:prstGeom prst="rect">
            <a:avLst/>
          </a:prstGeom>
          <a:solidFill>
            <a:srgbClr val="E849BE">
              <a:alpha val="6549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Sports </a:t>
            </a:r>
            <a:endParaRPr b="0" i="0" sz="2000" u="none" cap="none" strike="noStrike">
              <a:solidFill>
                <a:schemeClr val="lt1"/>
              </a:solidFill>
              <a:latin typeface="Arial"/>
              <a:ea typeface="Arial"/>
              <a:cs typeface="Arial"/>
              <a:sym typeface="Arial"/>
            </a:endParaRPr>
          </a:p>
        </p:txBody>
      </p:sp>
      <p:sp>
        <p:nvSpPr>
          <p:cNvPr id="168" name="Google Shape;168;g27d1bfc21da_0_0"/>
          <p:cNvSpPr txBox="1"/>
          <p:nvPr/>
        </p:nvSpPr>
        <p:spPr>
          <a:xfrm>
            <a:off x="1324950" y="1515475"/>
            <a:ext cx="1733700" cy="622500"/>
          </a:xfrm>
          <a:prstGeom prst="rect">
            <a:avLst/>
          </a:prstGeom>
          <a:solidFill>
            <a:srgbClr val="1E1857">
              <a:alpha val="8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Theatrical</a:t>
            </a:r>
            <a:endParaRPr b="0" i="0" sz="2000" u="none" cap="none" strike="noStrike">
              <a:solidFill>
                <a:schemeClr val="lt1"/>
              </a:solidFill>
              <a:latin typeface="Arial"/>
              <a:ea typeface="Arial"/>
              <a:cs typeface="Arial"/>
              <a:sym typeface="Arial"/>
            </a:endParaRPr>
          </a:p>
        </p:txBody>
      </p:sp>
      <p:sp>
        <p:nvSpPr>
          <p:cNvPr id="169" name="Google Shape;169;g27d1bfc21da_0_0"/>
          <p:cNvSpPr txBox="1"/>
          <p:nvPr/>
        </p:nvSpPr>
        <p:spPr>
          <a:xfrm>
            <a:off x="6564950" y="2425425"/>
            <a:ext cx="1733700" cy="622500"/>
          </a:xfrm>
          <a:prstGeom prst="rect">
            <a:avLst/>
          </a:prstGeom>
          <a:solidFill>
            <a:srgbClr val="1E1857">
              <a:alpha val="8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Online </a:t>
            </a:r>
            <a:endParaRPr b="0" i="0" sz="2000" u="none" cap="none" strike="noStrike">
              <a:solidFill>
                <a:schemeClr val="lt1"/>
              </a:solidFill>
              <a:latin typeface="Arial"/>
              <a:ea typeface="Arial"/>
              <a:cs typeface="Arial"/>
              <a:sym typeface="Arial"/>
            </a:endParaRPr>
          </a:p>
        </p:txBody>
      </p:sp>
      <p:sp>
        <p:nvSpPr>
          <p:cNvPr id="170" name="Google Shape;170;g27d1bfc21da_0_0"/>
          <p:cNvSpPr txBox="1"/>
          <p:nvPr/>
        </p:nvSpPr>
        <p:spPr>
          <a:xfrm>
            <a:off x="1324950" y="3439000"/>
            <a:ext cx="1733700" cy="622500"/>
          </a:xfrm>
          <a:prstGeom prst="rect">
            <a:avLst/>
          </a:prstGeom>
          <a:solidFill>
            <a:srgbClr val="1E1857">
              <a:alpha val="8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Music </a:t>
            </a:r>
            <a:endParaRPr b="0" i="0" sz="2000" u="none" cap="none" strike="noStrike">
              <a:solidFill>
                <a:schemeClr val="lt1"/>
              </a:solidFill>
              <a:latin typeface="Arial"/>
              <a:ea typeface="Arial"/>
              <a:cs typeface="Arial"/>
              <a:sym typeface="Arial"/>
            </a:endParaRPr>
          </a:p>
        </p:txBody>
      </p:sp>
      <p:sp>
        <p:nvSpPr>
          <p:cNvPr id="171" name="Google Shape;171;g27d1bfc21da_0_0"/>
          <p:cNvSpPr txBox="1"/>
          <p:nvPr/>
        </p:nvSpPr>
        <p:spPr>
          <a:xfrm>
            <a:off x="6169400" y="3439000"/>
            <a:ext cx="1733700" cy="622500"/>
          </a:xfrm>
          <a:prstGeom prst="rect">
            <a:avLst/>
          </a:prstGeom>
          <a:solidFill>
            <a:srgbClr val="E849BE">
              <a:alpha val="6549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Gaming</a:t>
            </a:r>
            <a:endParaRPr b="0" i="0" sz="2000" u="none" cap="none" strike="noStrike">
              <a:solidFill>
                <a:schemeClr val="lt1"/>
              </a:solidFill>
              <a:latin typeface="Arial"/>
              <a:ea typeface="Arial"/>
              <a:cs typeface="Arial"/>
              <a:sym typeface="Arial"/>
            </a:endParaRPr>
          </a:p>
        </p:txBody>
      </p:sp>
      <p:sp>
        <p:nvSpPr>
          <p:cNvPr id="172" name="Google Shape;172;g27d1bfc21da_0_0"/>
          <p:cNvSpPr txBox="1"/>
          <p:nvPr/>
        </p:nvSpPr>
        <p:spPr>
          <a:xfrm>
            <a:off x="6169400" y="1515475"/>
            <a:ext cx="1733700" cy="622500"/>
          </a:xfrm>
          <a:prstGeom prst="rect">
            <a:avLst/>
          </a:prstGeom>
          <a:solidFill>
            <a:srgbClr val="E849BE">
              <a:alpha val="6549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Streaming </a:t>
            </a:r>
            <a:endParaRPr b="0" i="0" sz="2000" u="none" cap="none" strike="noStrike">
              <a:solidFill>
                <a:schemeClr val="lt1"/>
              </a:solidFill>
              <a:latin typeface="Arial"/>
              <a:ea typeface="Arial"/>
              <a:cs typeface="Arial"/>
              <a:sym typeface="Arial"/>
            </a:endParaRPr>
          </a:p>
        </p:txBody>
      </p:sp>
      <p:grpSp>
        <p:nvGrpSpPr>
          <p:cNvPr id="173" name="Google Shape;173;g27d1bfc21da_0_0"/>
          <p:cNvGrpSpPr/>
          <p:nvPr/>
        </p:nvGrpSpPr>
        <p:grpSpPr>
          <a:xfrm>
            <a:off x="1257795" y="705185"/>
            <a:ext cx="361187" cy="86868"/>
            <a:chOff x="8578595" y="175260"/>
            <a:chExt cx="361187" cy="86868"/>
          </a:xfrm>
        </p:grpSpPr>
        <p:pic>
          <p:nvPicPr>
            <p:cNvPr id="174" name="Google Shape;174;g27d1bfc21da_0_0"/>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175" name="Google Shape;175;g27d1bfc21da_0_0"/>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176" name="Google Shape;176;g27d1bfc21da_0_0"/>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pic>
        <p:nvPicPr>
          <p:cNvPr id="177" name="Google Shape;177;g27d1bfc21da_0_0"/>
          <p:cNvPicPr preferRelativeResize="0"/>
          <p:nvPr/>
        </p:nvPicPr>
        <p:blipFill rotWithShape="1">
          <a:blip r:embed="rId4">
            <a:alphaModFix/>
          </a:blip>
          <a:srcRect b="0" l="0" r="0" t="0"/>
          <a:stretch/>
        </p:blipFill>
        <p:spPr>
          <a:xfrm>
            <a:off x="4045800" y="1515477"/>
            <a:ext cx="1052400" cy="84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grpSp>
        <p:nvGrpSpPr>
          <p:cNvPr id="182" name="Google Shape;182;p10"/>
          <p:cNvGrpSpPr/>
          <p:nvPr/>
        </p:nvGrpSpPr>
        <p:grpSpPr>
          <a:xfrm>
            <a:off x="8578595" y="175260"/>
            <a:ext cx="361187" cy="86868"/>
            <a:chOff x="8578595" y="175260"/>
            <a:chExt cx="361187" cy="86868"/>
          </a:xfrm>
        </p:grpSpPr>
        <p:pic>
          <p:nvPicPr>
            <p:cNvPr id="183" name="Google Shape;183;p10"/>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184" name="Google Shape;184;p10"/>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185" name="Google Shape;185;p10"/>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sp>
        <p:nvSpPr>
          <p:cNvPr id="186" name="Google Shape;186;p10"/>
          <p:cNvSpPr txBox="1"/>
          <p:nvPr/>
        </p:nvSpPr>
        <p:spPr>
          <a:xfrm>
            <a:off x="3604450" y="515800"/>
            <a:ext cx="5338500" cy="4647900"/>
          </a:xfrm>
          <a:prstGeom prst="rect">
            <a:avLst/>
          </a:prstGeom>
          <a:noFill/>
          <a:ln>
            <a:noFill/>
          </a:ln>
        </p:spPr>
        <p:txBody>
          <a:bodyPr anchorCtr="0" anchor="t" bIns="0" lIns="0" spcFirstLastPara="1" rIns="0" wrap="square" tIns="13325">
            <a:spAutoFit/>
          </a:bodyPr>
          <a:lstStyle/>
          <a:p>
            <a:pPr indent="0" lvl="0" marL="12700" marR="8890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Industry Experience: Our 25+ years of experience in entertainment business dealmaking. </a:t>
            </a:r>
            <a:r>
              <a:rPr b="0" i="0" lang="en-US" sz="1200" u="none" cap="none" strike="noStrike">
                <a:solidFill>
                  <a:schemeClr val="dk1"/>
                </a:solidFill>
                <a:latin typeface="Arial"/>
                <a:ea typeface="Arial"/>
                <a:cs typeface="Arial"/>
                <a:sym typeface="Arial"/>
              </a:rPr>
              <a:t>We work in the Entertainment Industry, so </a:t>
            </a:r>
            <a:r>
              <a:rPr b="0" i="0" lang="en-US" sz="1200" u="sng" cap="none" strike="noStrike">
                <a:solidFill>
                  <a:schemeClr val="dk1"/>
                </a:solidFill>
                <a:latin typeface="Arial"/>
                <a:ea typeface="Arial"/>
                <a:cs typeface="Arial"/>
                <a:sym typeface="Arial"/>
              </a:rPr>
              <a:t>our friends are our sales targets</a:t>
            </a:r>
            <a:r>
              <a:rPr b="0" i="0" lang="en-US" sz="1200" u="none" cap="none" strike="noStrike">
                <a:solidFill>
                  <a:schemeClr val="dk1"/>
                </a:solidFill>
                <a:latin typeface="Arial"/>
                <a:ea typeface="Arial"/>
                <a:cs typeface="Arial"/>
                <a:sym typeface="Arial"/>
              </a:rPr>
              <a:t> for this innovation.</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10"/>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0" lvl="0" marL="12700" marR="46609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Marketplace: </a:t>
            </a:r>
            <a:r>
              <a:rPr b="0" i="0" lang="en-US" sz="1200" u="sng" cap="none" strike="noStrike">
                <a:solidFill>
                  <a:srgbClr val="000000"/>
                </a:solidFill>
                <a:latin typeface="Arial"/>
                <a:ea typeface="Arial"/>
                <a:cs typeface="Arial"/>
                <a:sym typeface="Arial"/>
              </a:rPr>
              <a:t>Enhance the deal flow process</a:t>
            </a:r>
            <a:r>
              <a:rPr b="0" i="0" lang="en-US" sz="1200" u="none" cap="none" strike="noStrike">
                <a:solidFill>
                  <a:srgbClr val="000000"/>
                </a:solidFill>
                <a:latin typeface="Arial"/>
                <a:ea typeface="Arial"/>
                <a:cs typeface="Arial"/>
                <a:sym typeface="Arial"/>
              </a:rPr>
              <a:t>; streamlines the sale between audiences and brands/ brands and content.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15"/>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0" lvl="0" marL="12700" marR="32131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Using </a:t>
            </a:r>
            <a:r>
              <a:rPr b="0" i="0" lang="en-US" sz="1200" u="sng" cap="none" strike="noStrike">
                <a:solidFill>
                  <a:srgbClr val="000000"/>
                </a:solidFill>
                <a:latin typeface="Arial"/>
                <a:ea typeface="Arial"/>
                <a:cs typeface="Arial"/>
                <a:sym typeface="Arial"/>
              </a:rPr>
              <a:t>AI at key touch points</a:t>
            </a:r>
            <a:r>
              <a:rPr b="0" i="0" lang="en-US" sz="1200" u="none" cap="none" strike="noStrike">
                <a:solidFill>
                  <a:srgbClr val="000000"/>
                </a:solidFill>
                <a:latin typeface="Arial"/>
                <a:ea typeface="Arial"/>
                <a:cs typeface="Arial"/>
                <a:sym typeface="Arial"/>
              </a:rPr>
              <a:t> in our software design, we can match the best placements and ads to content and commercials based on price, territory, term and type.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10"/>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0" lvl="0" marL="12700" marR="44704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Smart contracts using </a:t>
            </a:r>
            <a:r>
              <a:rPr b="0" i="0" lang="en-US" sz="1200" u="sng" cap="none" strike="noStrike">
                <a:solidFill>
                  <a:srgbClr val="000000"/>
                </a:solidFill>
                <a:latin typeface="Arial"/>
                <a:ea typeface="Arial"/>
                <a:cs typeface="Arial"/>
                <a:sym typeface="Arial"/>
              </a:rPr>
              <a:t>blockchain technology</a:t>
            </a:r>
            <a:r>
              <a:rPr b="0" i="0" lang="en-US" sz="1200" u="none" cap="none" strike="noStrike">
                <a:solidFill>
                  <a:srgbClr val="000000"/>
                </a:solidFill>
                <a:latin typeface="Arial"/>
                <a:ea typeface="Arial"/>
                <a:cs typeface="Arial"/>
                <a:sym typeface="Arial"/>
              </a:rPr>
              <a:t>, we can close in real time with stakeholders on a private ledger. Deals are live in real time, payouts to stakeholders are in real time.  </a:t>
            </a:r>
            <a:r>
              <a:rPr b="0" i="0" lang="en-US" sz="1200" u="sng" cap="none" strike="noStrike">
                <a:solidFill>
                  <a:srgbClr val="000000"/>
                </a:solidFill>
                <a:latin typeface="Arial"/>
                <a:ea typeface="Arial"/>
                <a:cs typeface="Arial"/>
                <a:sym typeface="Arial"/>
              </a:rPr>
              <a:t>Web3</a:t>
            </a:r>
            <a:r>
              <a:rPr b="0" i="0" lang="en-US" sz="1200" u="none" cap="none" strike="noStrike">
                <a:solidFill>
                  <a:srgbClr val="000000"/>
                </a:solidFill>
                <a:latin typeface="Arial"/>
                <a:ea typeface="Arial"/>
                <a:cs typeface="Arial"/>
                <a:sym typeface="Arial"/>
              </a:rPr>
              <a:t> allows us to offer audiences greater flexibility on purchases.</a:t>
            </a:r>
            <a:endParaRPr b="0" i="0" sz="1200" u="none" cap="none" strike="noStrike">
              <a:solidFill>
                <a:srgbClr val="000000"/>
              </a:solidFill>
              <a:latin typeface="Arial"/>
              <a:ea typeface="Arial"/>
              <a:cs typeface="Arial"/>
              <a:sym typeface="Arial"/>
            </a:endParaRPr>
          </a:p>
          <a:p>
            <a:pPr indent="0" lvl="0" marL="12700" marR="44704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700" marR="44704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Facilitate </a:t>
            </a:r>
            <a:r>
              <a:rPr b="0" i="0" lang="en-US" sz="1200" u="sng" cap="none" strike="noStrike">
                <a:solidFill>
                  <a:srgbClr val="000000"/>
                </a:solidFill>
                <a:latin typeface="Arial"/>
                <a:ea typeface="Arial"/>
                <a:cs typeface="Arial"/>
                <a:sym typeface="Arial"/>
              </a:rPr>
              <a:t>direct buys without “googling.”</a:t>
            </a:r>
            <a:r>
              <a:rPr b="0" i="0" lang="en-US" sz="1200" u="none" cap="none" strike="noStrike">
                <a:solidFill>
                  <a:srgbClr val="000000"/>
                </a:solidFill>
                <a:latin typeface="Arial"/>
                <a:ea typeface="Arial"/>
                <a:cs typeface="Arial"/>
                <a:sym typeface="Arial"/>
              </a:rPr>
              <a:t> Download songs without iTunes. We utilize the benefits of digital marketing by bringing it into traditional advertising.</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15"/>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0" lvl="0" marL="12700" marR="12065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Superior Technology: Combining </a:t>
            </a:r>
            <a:r>
              <a:rPr b="0" i="0" lang="en-US" sz="1200" u="sng" cap="none" strike="noStrike">
                <a:solidFill>
                  <a:srgbClr val="000000"/>
                </a:solidFill>
                <a:latin typeface="Arial"/>
                <a:ea typeface="Arial"/>
                <a:cs typeface="Arial"/>
                <a:sym typeface="Arial"/>
              </a:rPr>
              <a:t>seamless, touch-less technology</a:t>
            </a:r>
            <a:r>
              <a:rPr b="0" i="0" lang="en-US" sz="1200" u="none" cap="none" strike="noStrike">
                <a:solidFill>
                  <a:srgbClr val="000000"/>
                </a:solidFill>
                <a:latin typeface="Arial"/>
                <a:ea typeface="Arial"/>
                <a:cs typeface="Arial"/>
                <a:sym typeface="Arial"/>
              </a:rPr>
              <a:t> through our BRANDINGO app, we know this is the opportunity many have dreamed of, but few have realized in our industry.</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15"/>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0" lvl="0" marL="0" marR="5080" rtl="0" algn="r">
              <a:lnSpc>
                <a:spcPct val="100000"/>
              </a:lnSpc>
              <a:spcBef>
                <a:spcPts val="5"/>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11</a:t>
            </a:r>
            <a:endParaRPr b="0" i="0" sz="1000" u="none" cap="none" strike="noStrike">
              <a:solidFill>
                <a:srgbClr val="000000"/>
              </a:solidFill>
              <a:latin typeface="Arial"/>
              <a:ea typeface="Arial"/>
              <a:cs typeface="Arial"/>
              <a:sym typeface="Arial"/>
            </a:endParaRPr>
          </a:p>
        </p:txBody>
      </p:sp>
      <p:pic>
        <p:nvPicPr>
          <p:cNvPr id="187" name="Google Shape;187;p10"/>
          <p:cNvPicPr preferRelativeResize="0"/>
          <p:nvPr/>
        </p:nvPicPr>
        <p:blipFill rotWithShape="1">
          <a:blip r:embed="rId4">
            <a:alphaModFix/>
          </a:blip>
          <a:srcRect b="0" l="0" r="0" t="0"/>
          <a:stretch/>
        </p:blipFill>
        <p:spPr>
          <a:xfrm>
            <a:off x="0" y="0"/>
            <a:ext cx="3475393" cy="5143500"/>
          </a:xfrm>
          <a:prstGeom prst="rect">
            <a:avLst/>
          </a:prstGeom>
          <a:noFill/>
          <a:ln>
            <a:noFill/>
          </a:ln>
        </p:spPr>
      </p:pic>
      <p:sp>
        <p:nvSpPr>
          <p:cNvPr id="188" name="Google Shape;188;p10"/>
          <p:cNvSpPr txBox="1"/>
          <p:nvPr>
            <p:ph type="title"/>
          </p:nvPr>
        </p:nvSpPr>
        <p:spPr>
          <a:xfrm>
            <a:off x="3752801" y="20238"/>
            <a:ext cx="4825800" cy="396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b="1" lang="en-US" sz="2500">
                <a:solidFill>
                  <a:srgbClr val="1E1857"/>
                </a:solidFill>
                <a:latin typeface="Arial"/>
                <a:ea typeface="Arial"/>
                <a:cs typeface="Arial"/>
                <a:sym typeface="Arial"/>
              </a:rPr>
              <a:t>COMPETITIVE ADVANTAGES</a:t>
            </a:r>
            <a:endParaRPr sz="25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7d1bfc21da_0_24"/>
          <p:cNvPicPr preferRelativeResize="0"/>
          <p:nvPr/>
        </p:nvPicPr>
        <p:blipFill rotWithShape="1">
          <a:blip r:embed="rId3">
            <a:alphaModFix/>
          </a:blip>
          <a:srcRect b="0" l="0" r="0" t="0"/>
          <a:stretch/>
        </p:blipFill>
        <p:spPr>
          <a:xfrm>
            <a:off x="0" y="33350"/>
            <a:ext cx="9144000" cy="5076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27cfbf06c47_0_9"/>
          <p:cNvPicPr preferRelativeResize="0"/>
          <p:nvPr/>
        </p:nvPicPr>
        <p:blipFill rotWithShape="1">
          <a:blip r:embed="rId3">
            <a:alphaModFix/>
          </a:blip>
          <a:srcRect b="0" l="0" r="0" t="0"/>
          <a:stretch/>
        </p:blipFill>
        <p:spPr>
          <a:xfrm>
            <a:off x="0" y="-1714500"/>
            <a:ext cx="9144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2" name="Shape 202"/>
        <p:cNvGrpSpPr/>
        <p:nvPr/>
      </p:nvGrpSpPr>
      <p:grpSpPr>
        <a:xfrm>
          <a:off x="0" y="0"/>
          <a:ext cx="0" cy="0"/>
          <a:chOff x="0" y="0"/>
          <a:chExt cx="0" cy="0"/>
        </a:xfrm>
      </p:grpSpPr>
      <p:pic>
        <p:nvPicPr>
          <p:cNvPr id="203" name="Google Shape;203;p12"/>
          <p:cNvPicPr preferRelativeResize="0"/>
          <p:nvPr/>
        </p:nvPicPr>
        <p:blipFill rotWithShape="1">
          <a:blip r:embed="rId3">
            <a:alphaModFix amt="58000"/>
          </a:blip>
          <a:srcRect b="0" l="0" r="0" t="0"/>
          <a:stretch/>
        </p:blipFill>
        <p:spPr>
          <a:xfrm>
            <a:off x="0" y="0"/>
            <a:ext cx="9144000" cy="5143500"/>
          </a:xfrm>
          <a:prstGeom prst="rect">
            <a:avLst/>
          </a:prstGeom>
          <a:noFill/>
          <a:ln>
            <a:noFill/>
          </a:ln>
        </p:spPr>
      </p:pic>
      <p:sp>
        <p:nvSpPr>
          <p:cNvPr id="204" name="Google Shape;204;p12"/>
          <p:cNvSpPr txBox="1"/>
          <p:nvPr/>
        </p:nvSpPr>
        <p:spPr>
          <a:xfrm>
            <a:off x="458913" y="755502"/>
            <a:ext cx="8437200" cy="4145100"/>
          </a:xfrm>
          <a:prstGeom prst="rect">
            <a:avLst/>
          </a:prstGeom>
          <a:noFill/>
          <a:ln>
            <a:noFill/>
          </a:ln>
        </p:spPr>
        <p:txBody>
          <a:bodyPr anchorCtr="0" anchor="t" bIns="0" lIns="0" spcFirstLastPara="1" rIns="0" wrap="square" tIns="13325">
            <a:spAutoFit/>
          </a:bodyPr>
          <a:lstStyle/>
          <a:p>
            <a:pPr indent="0" lvl="0" marL="12700" marR="766445"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Antiquated Current Marketplace </a:t>
            </a:r>
            <a:r>
              <a:rPr b="0" i="0" lang="en-US" sz="1400" u="none" cap="none" strike="noStrike">
                <a:solidFill>
                  <a:schemeClr val="dk1"/>
                </a:solidFill>
                <a:latin typeface="Arial"/>
                <a:ea typeface="Arial"/>
                <a:cs typeface="Arial"/>
                <a:sym typeface="Arial"/>
              </a:rPr>
              <a:t>: Lacks the real time ability to buy products from content without searching on internet. Limits in current environment to big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450"/>
              <a:buFont typeface="Arial"/>
              <a:buNone/>
            </a:pPr>
            <a:r>
              <a:t/>
            </a:r>
            <a:endParaRPr b="0" i="0" sz="1450" u="none" cap="none" strike="noStrike">
              <a:solidFill>
                <a:schemeClr val="dk1"/>
              </a:solidFill>
              <a:latin typeface="Arial"/>
              <a:ea typeface="Arial"/>
              <a:cs typeface="Arial"/>
              <a:sym typeface="Arial"/>
            </a:endParaRPr>
          </a:p>
          <a:p>
            <a:pPr indent="-635" lvl="0" marL="12700" marR="7493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Studios </a:t>
            </a:r>
            <a:r>
              <a:rPr b="0" i="0" lang="en-US" sz="1400" u="none" cap="none" strike="noStrike">
                <a:solidFill>
                  <a:schemeClr val="dk1"/>
                </a:solidFill>
                <a:latin typeface="Arial"/>
                <a:ea typeface="Arial"/>
                <a:cs typeface="Arial"/>
                <a:sym typeface="Arial"/>
              </a:rPr>
              <a:t>: Democratizing brand integration deals and allowing new faces in content participate in these deals. Limits in current environment to big brands; however, with this technology, we can bring in new and emerging brands that afford the deals.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450"/>
              <a:buFont typeface="Arial"/>
              <a:buNone/>
            </a:pPr>
            <a:r>
              <a:t/>
            </a:r>
            <a:endParaRPr b="0" i="0" sz="1450" u="none" cap="none" strike="noStrike">
              <a:solidFill>
                <a:schemeClr val="dk1"/>
              </a:solidFill>
              <a:latin typeface="Arial"/>
              <a:ea typeface="Arial"/>
              <a:cs typeface="Arial"/>
              <a:sym typeface="Arial"/>
            </a:endParaRPr>
          </a:p>
          <a:p>
            <a:pPr indent="-635" lvl="0" marL="12700" marR="41910" rtl="0" algn="l">
              <a:lnSpc>
                <a:spcPct val="100000"/>
              </a:lnSpc>
              <a:spcBef>
                <a:spcPts val="5"/>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Audiences are bored </a:t>
            </a:r>
            <a:r>
              <a:rPr b="0" i="0" lang="en-US" sz="1400" u="none" cap="none" strike="noStrike">
                <a:solidFill>
                  <a:schemeClr val="dk1"/>
                </a:solidFill>
                <a:latin typeface="Arial"/>
                <a:ea typeface="Arial"/>
                <a:cs typeface="Arial"/>
                <a:sym typeface="Arial"/>
              </a:rPr>
              <a:t>: Passive viewing with interrupting commercials creates irritation with audiences, but with our app there is no interruption and audiences enjoy the “finds”. Audiences need incentives to buy: Audiences can buy in real time by not having to hunt for the product, plus we give discounts and crypto as a reward for viewing and buying through the app.</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450"/>
              <a:buFont typeface="Arial"/>
              <a:buNone/>
            </a:pPr>
            <a:r>
              <a:t/>
            </a:r>
            <a:endParaRPr b="0" i="0" sz="1450" u="none" cap="none" strike="noStrike">
              <a:solidFill>
                <a:schemeClr val="dk1"/>
              </a:solidFill>
              <a:latin typeface="Arial"/>
              <a:ea typeface="Arial"/>
              <a:cs typeface="Arial"/>
              <a:sym typeface="Arial"/>
            </a:endParaRPr>
          </a:p>
          <a:p>
            <a:pPr indent="0" lvl="0" marL="12700" marR="508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Limited ability to track sales </a:t>
            </a:r>
            <a:r>
              <a:rPr b="0" i="0" lang="en-US" sz="1400" u="none" cap="none" strike="noStrike">
                <a:solidFill>
                  <a:schemeClr val="dk1"/>
                </a:solidFill>
                <a:latin typeface="Arial"/>
                <a:ea typeface="Arial"/>
                <a:cs typeface="Arial"/>
                <a:sym typeface="Arial"/>
              </a:rPr>
              <a:t>: With our app, we can track buyer behavior, purchases, brand popularity, and give ecommerce to every streaming platform that allow them to compete directly with the Amazon marketplace, but virtually.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450"/>
              <a:buFont typeface="Arial"/>
              <a:buNone/>
            </a:pPr>
            <a:r>
              <a:t/>
            </a:r>
            <a:endParaRPr b="0" i="0" sz="1450" u="none" cap="none" strike="noStrike">
              <a:solidFill>
                <a:schemeClr val="dk1"/>
              </a:solidFill>
              <a:latin typeface="Arial"/>
              <a:ea typeface="Arial"/>
              <a:cs typeface="Arial"/>
              <a:sym typeface="Arial"/>
            </a:endParaRPr>
          </a:p>
          <a:p>
            <a:pPr indent="0" lvl="0" marL="12700" marR="556895" rtl="0" algn="just">
              <a:lnSpc>
                <a:spcPct val="100000"/>
              </a:lnSpc>
              <a:spcBef>
                <a:spcPts val="5"/>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Untapped revenue streams </a:t>
            </a:r>
            <a:r>
              <a:rPr b="0" i="0" lang="en-US" sz="1400" u="none" cap="none" strike="noStrike">
                <a:solidFill>
                  <a:schemeClr val="dk1"/>
                </a:solidFill>
                <a:latin typeface="Arial"/>
                <a:ea typeface="Arial"/>
                <a:cs typeface="Arial"/>
                <a:sym typeface="Arial"/>
              </a:rPr>
              <a:t>: Our technology is disruptive to the marketplace of branding in content; thereby, causing new revenue streams and business deals to be created due to the large amount of money being transacted.</a:t>
            </a:r>
            <a:endParaRPr b="0" i="0" sz="1400" u="none" cap="none" strike="noStrike">
              <a:solidFill>
                <a:schemeClr val="dk1"/>
              </a:solidFill>
              <a:latin typeface="Arial"/>
              <a:ea typeface="Arial"/>
              <a:cs typeface="Arial"/>
              <a:sym typeface="Arial"/>
            </a:endParaRPr>
          </a:p>
        </p:txBody>
      </p:sp>
      <p:sp>
        <p:nvSpPr>
          <p:cNvPr id="205" name="Google Shape;205;p12"/>
          <p:cNvSpPr txBox="1"/>
          <p:nvPr>
            <p:ph type="title"/>
          </p:nvPr>
        </p:nvSpPr>
        <p:spPr>
          <a:xfrm>
            <a:off x="2378848" y="289510"/>
            <a:ext cx="41892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400">
                <a:latin typeface="Arial"/>
                <a:ea typeface="Arial"/>
                <a:cs typeface="Arial"/>
                <a:sym typeface="Arial"/>
              </a:rPr>
              <a:t>OPPORTUNITY HIGHLIGHTS</a:t>
            </a:r>
            <a:endParaRPr sz="2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685800" y="276906"/>
            <a:ext cx="4427855"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b="1" lang="en-US" sz="2500">
                <a:solidFill>
                  <a:srgbClr val="1E1857"/>
                </a:solidFill>
                <a:latin typeface="Arial"/>
                <a:ea typeface="Arial"/>
                <a:cs typeface="Arial"/>
                <a:sym typeface="Arial"/>
              </a:rPr>
              <a:t>The Executive Team</a:t>
            </a:r>
            <a:endParaRPr sz="2500">
              <a:latin typeface="Arial"/>
              <a:ea typeface="Arial"/>
              <a:cs typeface="Arial"/>
              <a:sym typeface="Arial"/>
            </a:endParaRPr>
          </a:p>
        </p:txBody>
      </p:sp>
      <p:grpSp>
        <p:nvGrpSpPr>
          <p:cNvPr id="211" name="Google Shape;211;p13"/>
          <p:cNvGrpSpPr/>
          <p:nvPr/>
        </p:nvGrpSpPr>
        <p:grpSpPr>
          <a:xfrm>
            <a:off x="8578595" y="175260"/>
            <a:ext cx="361187" cy="86868"/>
            <a:chOff x="8578595" y="175260"/>
            <a:chExt cx="361187" cy="86868"/>
          </a:xfrm>
        </p:grpSpPr>
        <p:pic>
          <p:nvPicPr>
            <p:cNvPr id="212" name="Google Shape;212;p13"/>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213" name="Google Shape;213;p13"/>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214" name="Google Shape;214;p13"/>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sp>
        <p:nvSpPr>
          <p:cNvPr id="215" name="Google Shape;215;p13"/>
          <p:cNvSpPr txBox="1"/>
          <p:nvPr/>
        </p:nvSpPr>
        <p:spPr>
          <a:xfrm>
            <a:off x="3604446" y="621164"/>
            <a:ext cx="5338500" cy="422100"/>
          </a:xfrm>
          <a:prstGeom prst="rect">
            <a:avLst/>
          </a:prstGeom>
          <a:noFill/>
          <a:ln>
            <a:noFill/>
          </a:ln>
        </p:spPr>
        <p:txBody>
          <a:bodyPr anchorCtr="0" anchor="t" bIns="0" lIns="0" spcFirstLastPara="1" rIns="0" wrap="square" tIns="13325">
            <a:spAutoFit/>
          </a:bodyPr>
          <a:lstStyle/>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5080" rtl="0" algn="r">
              <a:lnSpc>
                <a:spcPct val="100000"/>
              </a:lnSpc>
              <a:spcBef>
                <a:spcPts val="5"/>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16" name="Google Shape;216;p13"/>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 name="Google Shape;217;p13"/>
          <p:cNvSpPr txBox="1"/>
          <p:nvPr/>
        </p:nvSpPr>
        <p:spPr>
          <a:xfrm>
            <a:off x="2467050" y="3093475"/>
            <a:ext cx="62484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President:</a:t>
            </a:r>
            <a:r>
              <a:rPr b="0" i="0" lang="en-US" sz="1200" u="none" cap="none" strike="noStrike">
                <a:solidFill>
                  <a:srgbClr val="3F3F3F"/>
                </a:solidFill>
                <a:latin typeface="Arial"/>
                <a:ea typeface="Arial"/>
                <a:cs typeface="Arial"/>
                <a:sym typeface="Arial"/>
              </a:rPr>
              <a:t> Todd Bulgarino co-founded Solutions Management Group in 1996 and later founded techoptions in 2001. Both enterprises provide business-to-business technology solutions. Successful implementations included General Electric, Wells Fargo, TRW, Deutsche Bank, TDS, U.S. Cellular, HGTV, YUM! In 2011, Bulgarino joined DPG as EVP and is currently CSO for the LA based start-up, Brandwood Global. In this leadership position, he collaborates on product development, application testing, education, and solution adoption.</a:t>
            </a:r>
            <a:endParaRPr b="0" i="0" sz="1200" u="none" cap="none" strike="noStrike">
              <a:solidFill>
                <a:srgbClr val="000000"/>
              </a:solidFill>
              <a:latin typeface="Arial"/>
              <a:ea typeface="Arial"/>
              <a:cs typeface="Arial"/>
              <a:sym typeface="Arial"/>
            </a:endParaRPr>
          </a:p>
        </p:txBody>
      </p:sp>
      <p:sp>
        <p:nvSpPr>
          <p:cNvPr id="218" name="Google Shape;218;p13"/>
          <p:cNvSpPr txBox="1"/>
          <p:nvPr/>
        </p:nvSpPr>
        <p:spPr>
          <a:xfrm>
            <a:off x="2330200" y="912651"/>
            <a:ext cx="62484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CEO/Founder:</a:t>
            </a:r>
            <a:r>
              <a:rPr b="0" i="0" lang="en-US" sz="1200" u="none" cap="none" strike="noStrike">
                <a:solidFill>
                  <a:srgbClr val="3F3F3F"/>
                </a:solidFill>
                <a:latin typeface="Arial"/>
                <a:ea typeface="Arial"/>
                <a:cs typeface="Arial"/>
                <a:sym typeface="Arial"/>
              </a:rPr>
              <a:t> Stephanie Weier is an entrepreneur, technologist, and producer. In 2001, she founded The Domain Group Inc., an entertainment industry research, branding and placement company, which has executed more than 5,000 product placement and branding deals. Brandwood Global was co-founded with her late husband who created the first IMDB system while at Universal.  She is a studio veteran from Universal Pictures, she began marketing at the cross-studio marketing efforts on such films as The Flintstones, Casper, and Backdraft.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She has worked on major feature films including Kill Bill, Terminator 2, Crazy Stupid Love, That Awkward Moment and The Social Network. Ms. Weier holds a degree in Intellectual Property and Cyberlaw from Concord Law University, and a Master’s degree in education.</a:t>
            </a:r>
            <a:endParaRPr b="0" i="0" sz="1200" u="none" cap="none" strike="noStrike">
              <a:solidFill>
                <a:srgbClr val="000000"/>
              </a:solidFill>
              <a:latin typeface="Arial"/>
              <a:ea typeface="Arial"/>
              <a:cs typeface="Arial"/>
              <a:sym typeface="Arial"/>
            </a:endParaRPr>
          </a:p>
        </p:txBody>
      </p:sp>
      <p:pic>
        <p:nvPicPr>
          <p:cNvPr descr="Todd Bulgarino" id="219" name="Google Shape;219;p13"/>
          <p:cNvPicPr preferRelativeResize="0"/>
          <p:nvPr/>
        </p:nvPicPr>
        <p:blipFill rotWithShape="1">
          <a:blip r:embed="rId4">
            <a:alphaModFix/>
          </a:blip>
          <a:srcRect b="0" l="0" r="0" t="0"/>
          <a:stretch/>
        </p:blipFill>
        <p:spPr>
          <a:xfrm>
            <a:off x="545456" y="2952750"/>
            <a:ext cx="1666875" cy="16668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person in a black suit&#10;&#10;Description automatically generated" id="220" name="Google Shape;220;p13"/>
          <p:cNvPicPr preferRelativeResize="0"/>
          <p:nvPr/>
        </p:nvPicPr>
        <p:blipFill rotWithShape="1">
          <a:blip r:embed="rId5">
            <a:alphaModFix/>
          </a:blip>
          <a:srcRect b="0" l="0" r="0" t="0"/>
          <a:stretch/>
        </p:blipFill>
        <p:spPr>
          <a:xfrm>
            <a:off x="705000" y="912650"/>
            <a:ext cx="1219475" cy="17690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685800" y="276906"/>
            <a:ext cx="4427855"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b="1" lang="en-US" sz="2500">
                <a:solidFill>
                  <a:srgbClr val="1E1857"/>
                </a:solidFill>
                <a:latin typeface="Arial"/>
                <a:ea typeface="Arial"/>
                <a:cs typeface="Arial"/>
                <a:sym typeface="Arial"/>
              </a:rPr>
              <a:t>The Executive Team</a:t>
            </a:r>
            <a:endParaRPr sz="2500">
              <a:latin typeface="Arial"/>
              <a:ea typeface="Arial"/>
              <a:cs typeface="Arial"/>
              <a:sym typeface="Arial"/>
            </a:endParaRPr>
          </a:p>
        </p:txBody>
      </p:sp>
      <p:grpSp>
        <p:nvGrpSpPr>
          <p:cNvPr id="226" name="Google Shape;226;p15"/>
          <p:cNvGrpSpPr/>
          <p:nvPr/>
        </p:nvGrpSpPr>
        <p:grpSpPr>
          <a:xfrm>
            <a:off x="8578595" y="175260"/>
            <a:ext cx="361187" cy="86868"/>
            <a:chOff x="8578595" y="175260"/>
            <a:chExt cx="361187" cy="86868"/>
          </a:xfrm>
        </p:grpSpPr>
        <p:pic>
          <p:nvPicPr>
            <p:cNvPr id="227" name="Google Shape;227;p15"/>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228" name="Google Shape;228;p15"/>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229" name="Google Shape;229;p15"/>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sp>
        <p:nvSpPr>
          <p:cNvPr id="230" name="Google Shape;230;p15"/>
          <p:cNvSpPr txBox="1"/>
          <p:nvPr/>
        </p:nvSpPr>
        <p:spPr>
          <a:xfrm>
            <a:off x="3604446" y="621164"/>
            <a:ext cx="5338500" cy="422100"/>
          </a:xfrm>
          <a:prstGeom prst="rect">
            <a:avLst/>
          </a:prstGeom>
          <a:noFill/>
          <a:ln>
            <a:noFill/>
          </a:ln>
        </p:spPr>
        <p:txBody>
          <a:bodyPr anchorCtr="0" anchor="t" bIns="0" lIns="0" spcFirstLastPara="1" rIns="0" wrap="square" tIns="13325">
            <a:spAutoFit/>
          </a:bodyPr>
          <a:lstStyle/>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5080" rtl="0" algn="r">
              <a:lnSpc>
                <a:spcPct val="100000"/>
              </a:lnSpc>
              <a:spcBef>
                <a:spcPts val="5"/>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31" name="Google Shape;231;p15"/>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Ray McKenzie" id="232" name="Google Shape;232;p15"/>
          <p:cNvPicPr preferRelativeResize="0"/>
          <p:nvPr/>
        </p:nvPicPr>
        <p:blipFill rotWithShape="1">
          <a:blip r:embed="rId4">
            <a:alphaModFix/>
          </a:blip>
          <a:srcRect b="0" l="0" r="0" t="0"/>
          <a:stretch/>
        </p:blipFill>
        <p:spPr>
          <a:xfrm>
            <a:off x="739849" y="1003291"/>
            <a:ext cx="1304908" cy="13049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233" name="Google Shape;233;p15"/>
          <p:cNvSpPr txBox="1"/>
          <p:nvPr/>
        </p:nvSpPr>
        <p:spPr>
          <a:xfrm>
            <a:off x="2590800" y="1055450"/>
            <a:ext cx="58488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Temp COO/Advisor:</a:t>
            </a:r>
            <a:r>
              <a:rPr b="0" i="0" lang="en-US" sz="1200" u="none" cap="none" strike="noStrike">
                <a:solidFill>
                  <a:srgbClr val="3F3F3F"/>
                </a:solidFill>
                <a:latin typeface="Arial"/>
                <a:ea typeface="Arial"/>
                <a:cs typeface="Arial"/>
                <a:sym typeface="Arial"/>
              </a:rPr>
              <a:t> Raymond (Ray) has more than 17 years of experience as a senior management executive and consultant leading global organizations ranging from small businesses, startups, and large enterprises. Ray has held</a:t>
            </a:r>
            <a:br>
              <a:rPr b="0" i="0" lang="en-US" sz="1200" u="none" cap="none" strike="noStrike">
                <a:solidFill>
                  <a:srgbClr val="000000"/>
                </a:solidFill>
                <a:latin typeface="Arial"/>
                <a:ea typeface="Arial"/>
                <a:cs typeface="Arial"/>
                <a:sym typeface="Arial"/>
              </a:rPr>
            </a:br>
            <a:r>
              <a:rPr b="0" i="0" lang="en-US" sz="1200" u="none" cap="none" strike="noStrike">
                <a:solidFill>
                  <a:srgbClr val="3F3F3F"/>
                </a:solidFill>
                <a:latin typeface="Arial"/>
                <a:ea typeface="Arial"/>
                <a:cs typeface="Arial"/>
                <a:sym typeface="Arial"/>
              </a:rPr>
              <a:t>various senior executive positions with companies such as Verisign, Neustar, State Farm Insurance, TeleSign, UltraDNS and has served in an advisory role for several start-up companies in Silicon Valley, Los Angeles, and Washington, DC.</a:t>
            </a:r>
            <a:endParaRPr b="0" i="0" sz="1200" u="none" cap="none" strike="noStrike">
              <a:solidFill>
                <a:srgbClr val="000000"/>
              </a:solidFill>
              <a:latin typeface="Arial"/>
              <a:ea typeface="Arial"/>
              <a:cs typeface="Arial"/>
              <a:sym typeface="Arial"/>
            </a:endParaRPr>
          </a:p>
        </p:txBody>
      </p:sp>
      <p:pic>
        <p:nvPicPr>
          <p:cNvPr descr="Amit Rathore" id="234" name="Google Shape;234;p15"/>
          <p:cNvPicPr preferRelativeResize="0"/>
          <p:nvPr/>
        </p:nvPicPr>
        <p:blipFill rotWithShape="1">
          <a:blip r:embed="rId5">
            <a:alphaModFix/>
          </a:blip>
          <a:srcRect b="0" l="0" r="0" t="0"/>
          <a:stretch/>
        </p:blipFill>
        <p:spPr>
          <a:xfrm>
            <a:off x="726775" y="2979827"/>
            <a:ext cx="1469407" cy="14730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235" name="Google Shape;235;p15"/>
          <p:cNvSpPr txBox="1"/>
          <p:nvPr/>
        </p:nvSpPr>
        <p:spPr>
          <a:xfrm>
            <a:off x="2590800" y="3116075"/>
            <a:ext cx="6352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Acting CTO:</a:t>
            </a:r>
            <a:r>
              <a:rPr b="0" i="0" lang="en-US" sz="1200" u="none" cap="none" strike="noStrike">
                <a:solidFill>
                  <a:srgbClr val="3F3F3F"/>
                </a:solidFill>
                <a:latin typeface="Arial"/>
                <a:ea typeface="Arial"/>
                <a:cs typeface="Arial"/>
                <a:sym typeface="Arial"/>
              </a:rPr>
              <a:t> Amit Rathore has partnered with Brandingo App development with his Awake.VC venture company and his e-commerce software called Shoptype.  An innovator, Amit has built several apps in the e-commerce space include the Staples App.  He has had successful exits and devotes his time now to a decentralized private equity multiverse.  Joining with our startup, Brandingo will become inter-connected into this new e-commerce world of creating influencers out of everyone.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sp>
        <p:nvSpPr>
          <p:cNvPr id="240" name="Google Shape;240;p14"/>
          <p:cNvSpPr txBox="1"/>
          <p:nvPr>
            <p:ph type="title"/>
          </p:nvPr>
        </p:nvSpPr>
        <p:spPr>
          <a:xfrm>
            <a:off x="685800" y="276906"/>
            <a:ext cx="4427855"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b="1" lang="en-US" sz="2500">
                <a:solidFill>
                  <a:srgbClr val="1E1857"/>
                </a:solidFill>
                <a:latin typeface="Arial"/>
                <a:ea typeface="Arial"/>
                <a:cs typeface="Arial"/>
                <a:sym typeface="Arial"/>
              </a:rPr>
              <a:t>The Executive Team</a:t>
            </a:r>
            <a:endParaRPr sz="2500">
              <a:latin typeface="Arial"/>
              <a:ea typeface="Arial"/>
              <a:cs typeface="Arial"/>
              <a:sym typeface="Arial"/>
            </a:endParaRPr>
          </a:p>
        </p:txBody>
      </p:sp>
      <p:grpSp>
        <p:nvGrpSpPr>
          <p:cNvPr id="241" name="Google Shape;241;p14"/>
          <p:cNvGrpSpPr/>
          <p:nvPr/>
        </p:nvGrpSpPr>
        <p:grpSpPr>
          <a:xfrm>
            <a:off x="8578595" y="175260"/>
            <a:ext cx="361187" cy="86868"/>
            <a:chOff x="8578595" y="175260"/>
            <a:chExt cx="361187" cy="86868"/>
          </a:xfrm>
        </p:grpSpPr>
        <p:pic>
          <p:nvPicPr>
            <p:cNvPr id="242" name="Google Shape;242;p14"/>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243" name="Google Shape;243;p14"/>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244" name="Google Shape;244;p14"/>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sp>
        <p:nvSpPr>
          <p:cNvPr id="245" name="Google Shape;245;p14"/>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14"/>
          <p:cNvSpPr txBox="1"/>
          <p:nvPr/>
        </p:nvSpPr>
        <p:spPr>
          <a:xfrm>
            <a:off x="2137375" y="873750"/>
            <a:ext cx="6681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Temp CFO: </a:t>
            </a:r>
            <a:r>
              <a:rPr b="0" i="0" lang="en-US" sz="1200" u="none" cap="none" strike="noStrike">
                <a:solidFill>
                  <a:srgbClr val="000000"/>
                </a:solidFill>
                <a:latin typeface="Arial"/>
                <a:ea typeface="Arial"/>
                <a:cs typeface="Arial"/>
                <a:sym typeface="Arial"/>
              </a:rPr>
              <a:t>Financial professional with 30+ years of a production career distinguished by consistent top-ranking performance’s in generating, growing, creating, initiating new entrepreneurial business', inaugurating and managing new start-ups, asset management for private bank clients. Patrick offers the added value of cross-functional management qualifications and proven leadership talents in the Entertainment and Financial arenas. </a:t>
            </a:r>
            <a:endParaRPr b="0" i="0" sz="1200" u="none" cap="none" strike="noStrike">
              <a:solidFill>
                <a:srgbClr val="000000"/>
              </a:solidFill>
              <a:latin typeface="Arial"/>
              <a:ea typeface="Arial"/>
              <a:cs typeface="Arial"/>
              <a:sym typeface="Arial"/>
            </a:endParaRPr>
          </a:p>
        </p:txBody>
      </p:sp>
      <p:pic>
        <p:nvPicPr>
          <p:cNvPr descr="A person in a suit&#10;&#10;Description automatically generated" id="247" name="Google Shape;247;p14"/>
          <p:cNvPicPr preferRelativeResize="0"/>
          <p:nvPr/>
        </p:nvPicPr>
        <p:blipFill rotWithShape="1">
          <a:blip r:embed="rId4">
            <a:alphaModFix/>
          </a:blip>
          <a:srcRect b="0" l="0" r="0" t="0"/>
          <a:stretch/>
        </p:blipFill>
        <p:spPr>
          <a:xfrm>
            <a:off x="868399" y="731097"/>
            <a:ext cx="1084526" cy="207090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pic>
        <p:nvPicPr>
          <p:cNvPr id="252" name="Google Shape;252;p16"/>
          <p:cNvPicPr preferRelativeResize="0"/>
          <p:nvPr/>
        </p:nvPicPr>
        <p:blipFill rotWithShape="1">
          <a:blip r:embed="rId3">
            <a:alphaModFix/>
          </a:blip>
          <a:srcRect b="0" l="0" r="0" t="0"/>
          <a:stretch/>
        </p:blipFill>
        <p:spPr>
          <a:xfrm>
            <a:off x="0" y="0"/>
            <a:ext cx="3960876" cy="5143499"/>
          </a:xfrm>
          <a:prstGeom prst="rect">
            <a:avLst/>
          </a:prstGeom>
          <a:noFill/>
          <a:ln>
            <a:noFill/>
          </a:ln>
        </p:spPr>
      </p:pic>
      <p:sp>
        <p:nvSpPr>
          <p:cNvPr id="253" name="Google Shape;253;p16"/>
          <p:cNvSpPr txBox="1"/>
          <p:nvPr>
            <p:ph type="title"/>
          </p:nvPr>
        </p:nvSpPr>
        <p:spPr>
          <a:xfrm>
            <a:off x="5237152" y="1551475"/>
            <a:ext cx="2658300" cy="428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700">
                <a:solidFill>
                  <a:srgbClr val="1E1857"/>
                </a:solidFill>
                <a:latin typeface="Arial"/>
                <a:ea typeface="Arial"/>
                <a:cs typeface="Arial"/>
                <a:sym typeface="Arial"/>
              </a:rPr>
              <a:t>Offer</a:t>
            </a:r>
            <a:endParaRPr sz="2700">
              <a:latin typeface="Arial"/>
              <a:ea typeface="Arial"/>
              <a:cs typeface="Arial"/>
              <a:sym typeface="Arial"/>
            </a:endParaRPr>
          </a:p>
        </p:txBody>
      </p:sp>
      <p:sp>
        <p:nvSpPr>
          <p:cNvPr id="254" name="Google Shape;254;p16"/>
          <p:cNvSpPr txBox="1"/>
          <p:nvPr/>
        </p:nvSpPr>
        <p:spPr>
          <a:xfrm>
            <a:off x="5237150" y="2982750"/>
            <a:ext cx="3904500" cy="409800"/>
          </a:xfrm>
          <a:prstGeom prst="rect">
            <a:avLst/>
          </a:prstGeom>
          <a:noFill/>
          <a:ln>
            <a:noFill/>
          </a:ln>
        </p:spPr>
        <p:txBody>
          <a:bodyPr anchorCtr="0" anchor="ctr" bIns="0" lIns="0" spcFirstLastPara="1" rIns="0" wrap="square" tIns="12700">
            <a:noAutofit/>
          </a:bodyPr>
          <a:lstStyle/>
          <a:p>
            <a:pPr indent="0" lvl="0" marL="12700" marR="5080" rtl="0" algn="ctr">
              <a:lnSpc>
                <a:spcPct val="114999"/>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Investor will receive discounted share purchase with valuation at Series A round.</a:t>
            </a:r>
            <a:endParaRPr b="0" i="0" sz="1200" u="none" cap="none" strike="noStrike">
              <a:solidFill>
                <a:srgbClr val="000000"/>
              </a:solidFill>
              <a:latin typeface="Arial"/>
              <a:ea typeface="Arial"/>
              <a:cs typeface="Arial"/>
              <a:sym typeface="Arial"/>
            </a:endParaRPr>
          </a:p>
        </p:txBody>
      </p:sp>
      <p:sp>
        <p:nvSpPr>
          <p:cNvPr id="255" name="Google Shape;255;p16"/>
          <p:cNvSpPr txBox="1"/>
          <p:nvPr/>
        </p:nvSpPr>
        <p:spPr>
          <a:xfrm>
            <a:off x="0" y="3901450"/>
            <a:ext cx="4455300" cy="928200"/>
          </a:xfrm>
          <a:prstGeom prst="rect">
            <a:avLst/>
          </a:prstGeom>
          <a:solidFill>
            <a:srgbClr val="1E1857"/>
          </a:solidFill>
          <a:ln>
            <a:noFill/>
          </a:ln>
        </p:spPr>
        <p:txBody>
          <a:bodyPr anchorCtr="0" anchor="t" bIns="0" lIns="0" spcFirstLastPara="1" rIns="0" wrap="square" tIns="116200">
            <a:noAutofit/>
          </a:bodyPr>
          <a:lstStyle/>
          <a:p>
            <a:pPr indent="0" lvl="0" marL="0" marR="36703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We would like to offer you an opportunity to invest with Brandwood Global to launch our new Brandingo App</a:t>
            </a:r>
            <a:endParaRPr b="0" i="0" sz="1400" u="none" cap="none" strike="noStrike">
              <a:solidFill>
                <a:srgbClr val="000000"/>
              </a:solidFill>
              <a:latin typeface="Arial"/>
              <a:ea typeface="Arial"/>
              <a:cs typeface="Arial"/>
              <a:sym typeface="Arial"/>
            </a:endParaRPr>
          </a:p>
        </p:txBody>
      </p:sp>
      <p:sp>
        <p:nvSpPr>
          <p:cNvPr id="256" name="Google Shape;256;p16"/>
          <p:cNvSpPr txBox="1"/>
          <p:nvPr/>
        </p:nvSpPr>
        <p:spPr>
          <a:xfrm>
            <a:off x="5239511" y="2161044"/>
            <a:ext cx="3904500" cy="713100"/>
          </a:xfrm>
          <a:prstGeom prst="rect">
            <a:avLst/>
          </a:prstGeom>
          <a:solidFill>
            <a:srgbClr val="D25FBB"/>
          </a:solidFill>
          <a:ln>
            <a:noFill/>
          </a:ln>
        </p:spPr>
        <p:txBody>
          <a:bodyPr anchorCtr="0" anchor="t" bIns="0" lIns="0" spcFirstLastPara="1" rIns="0" wrap="square" tIns="187950">
            <a:spAutoFit/>
          </a:bodyPr>
          <a:lstStyle/>
          <a:p>
            <a:pPr indent="0" lvl="0" marL="182245" marR="0" rtl="0" algn="l">
              <a:lnSpc>
                <a:spcPct val="100000"/>
              </a:lnSpc>
              <a:spcBef>
                <a:spcPts val="0"/>
              </a:spcBef>
              <a:spcAft>
                <a:spcPts val="0"/>
              </a:spcAft>
              <a:buClr>
                <a:srgbClr val="000000"/>
              </a:buClr>
              <a:buSzPts val="1700"/>
              <a:buFont typeface="Arial"/>
              <a:buNone/>
            </a:pPr>
            <a:r>
              <a:rPr b="0" i="0" lang="en-US" sz="1700" u="none" cap="none" strike="noStrike">
                <a:solidFill>
                  <a:srgbClr val="FFFFFF"/>
                </a:solidFill>
                <a:latin typeface="Times New Roman"/>
                <a:ea typeface="Times New Roman"/>
                <a:cs typeface="Times New Roman"/>
                <a:sym typeface="Times New Roman"/>
              </a:rPr>
              <a:t>$</a:t>
            </a:r>
            <a:r>
              <a:rPr lang="en-US" sz="1700">
                <a:solidFill>
                  <a:srgbClr val="FFFFFF"/>
                </a:solidFill>
                <a:latin typeface="Times New Roman"/>
                <a:ea typeface="Times New Roman"/>
                <a:cs typeface="Times New Roman"/>
                <a:sym typeface="Times New Roman"/>
              </a:rPr>
              <a:t>2</a:t>
            </a:r>
            <a:r>
              <a:rPr b="0" i="0" lang="en-US" sz="1700" u="none" cap="none" strike="noStrike">
                <a:solidFill>
                  <a:srgbClr val="FFFFFF"/>
                </a:solidFill>
                <a:latin typeface="Times New Roman"/>
                <a:ea typeface="Times New Roman"/>
                <a:cs typeface="Times New Roman"/>
                <a:sym typeface="Times New Roman"/>
              </a:rPr>
              <a:t>m seed funding to close (SAFE round)</a:t>
            </a:r>
            <a:endParaRPr b="0" i="0" sz="1700" u="none" cap="none" strike="noStrike">
              <a:solidFill>
                <a:srgbClr val="FFFFFF"/>
              </a:solidFill>
              <a:latin typeface="Times New Roman"/>
              <a:ea typeface="Times New Roman"/>
              <a:cs typeface="Times New Roman"/>
              <a:sym typeface="Times New Roman"/>
            </a:endParaRPr>
          </a:p>
          <a:p>
            <a:pPr indent="0" lvl="0" marL="182245"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Times New Roman"/>
              <a:ea typeface="Times New Roman"/>
              <a:cs typeface="Times New Roman"/>
              <a:sym typeface="Times New Roman"/>
            </a:endParaRPr>
          </a:p>
        </p:txBody>
      </p:sp>
      <p:pic>
        <p:nvPicPr>
          <p:cNvPr id="257" name="Google Shape;257;p16"/>
          <p:cNvPicPr preferRelativeResize="0"/>
          <p:nvPr/>
        </p:nvPicPr>
        <p:blipFill rotWithShape="1">
          <a:blip r:embed="rId4">
            <a:alphaModFix/>
          </a:blip>
          <a:srcRect b="0" l="0" r="0" t="0"/>
          <a:stretch/>
        </p:blipFill>
        <p:spPr>
          <a:xfrm>
            <a:off x="138684" y="406908"/>
            <a:ext cx="1615439" cy="1295399"/>
          </a:xfrm>
          <a:prstGeom prst="rect">
            <a:avLst/>
          </a:prstGeom>
          <a:noFill/>
          <a:ln>
            <a:noFill/>
          </a:ln>
        </p:spPr>
      </p:pic>
      <p:sp>
        <p:nvSpPr>
          <p:cNvPr id="258" name="Google Shape;258;p16"/>
          <p:cNvSpPr txBox="1"/>
          <p:nvPr/>
        </p:nvSpPr>
        <p:spPr>
          <a:xfrm>
            <a:off x="8776734" y="4920469"/>
            <a:ext cx="16573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10</a:t>
            </a:r>
            <a:endParaRPr b="0" i="0" sz="1000" u="none" cap="none" strike="noStrike">
              <a:solidFill>
                <a:srgbClr val="000000"/>
              </a:solidFill>
              <a:latin typeface="Arial"/>
              <a:ea typeface="Arial"/>
              <a:cs typeface="Arial"/>
              <a:sym typeface="Arial"/>
            </a:endParaRPr>
          </a:p>
        </p:txBody>
      </p:sp>
      <p:grpSp>
        <p:nvGrpSpPr>
          <p:cNvPr id="259" name="Google Shape;259;p16"/>
          <p:cNvGrpSpPr/>
          <p:nvPr/>
        </p:nvGrpSpPr>
        <p:grpSpPr>
          <a:xfrm>
            <a:off x="8578595" y="175260"/>
            <a:ext cx="361187" cy="86868"/>
            <a:chOff x="8578595" y="175260"/>
            <a:chExt cx="361187" cy="86868"/>
          </a:xfrm>
        </p:grpSpPr>
        <p:pic>
          <p:nvPicPr>
            <p:cNvPr id="260" name="Google Shape;260;p16"/>
            <p:cNvPicPr preferRelativeResize="0"/>
            <p:nvPr/>
          </p:nvPicPr>
          <p:blipFill rotWithShape="1">
            <a:blip r:embed="rId5">
              <a:alphaModFix/>
            </a:blip>
            <a:srcRect b="0" l="0" r="0" t="0"/>
            <a:stretch/>
          </p:blipFill>
          <p:spPr>
            <a:xfrm>
              <a:off x="8578595" y="175260"/>
              <a:ext cx="96011" cy="86868"/>
            </a:xfrm>
            <a:prstGeom prst="rect">
              <a:avLst/>
            </a:prstGeom>
            <a:noFill/>
            <a:ln>
              <a:noFill/>
            </a:ln>
          </p:spPr>
        </p:pic>
        <p:pic>
          <p:nvPicPr>
            <p:cNvPr id="261" name="Google Shape;261;p16"/>
            <p:cNvPicPr preferRelativeResize="0"/>
            <p:nvPr/>
          </p:nvPicPr>
          <p:blipFill rotWithShape="1">
            <a:blip r:embed="rId5">
              <a:alphaModFix/>
            </a:blip>
            <a:srcRect b="0" l="0" r="0" t="0"/>
            <a:stretch/>
          </p:blipFill>
          <p:spPr>
            <a:xfrm>
              <a:off x="8711183" y="175260"/>
              <a:ext cx="96011" cy="86868"/>
            </a:xfrm>
            <a:prstGeom prst="rect">
              <a:avLst/>
            </a:prstGeom>
            <a:noFill/>
            <a:ln>
              <a:noFill/>
            </a:ln>
          </p:spPr>
        </p:pic>
        <p:pic>
          <p:nvPicPr>
            <p:cNvPr id="262" name="Google Shape;262;p16"/>
            <p:cNvPicPr preferRelativeResize="0"/>
            <p:nvPr/>
          </p:nvPicPr>
          <p:blipFill rotWithShape="1">
            <a:blip r:embed="rId5">
              <a:alphaModFix/>
            </a:blip>
            <a:srcRect b="0" l="0" r="0" t="0"/>
            <a:stretch/>
          </p:blipFill>
          <p:spPr>
            <a:xfrm>
              <a:off x="8843771" y="175260"/>
              <a:ext cx="96011" cy="86868"/>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27cfbf06c47_0_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sp>
        <p:nvSpPr>
          <p:cNvPr id="54" name="Google Shape;54;p2"/>
          <p:cNvSpPr/>
          <p:nvPr/>
        </p:nvSpPr>
        <p:spPr>
          <a:xfrm>
            <a:off x="0" y="-54737"/>
            <a:ext cx="9144000" cy="5143500"/>
          </a:xfrm>
          <a:custGeom>
            <a:rect b="b" l="l" r="r" t="t"/>
            <a:pathLst>
              <a:path extrusionOk="0" h="5143500" w="9144000">
                <a:moveTo>
                  <a:pt x="9144000" y="0"/>
                </a:moveTo>
                <a:lnTo>
                  <a:pt x="0" y="0"/>
                </a:lnTo>
                <a:lnTo>
                  <a:pt x="0" y="5143500"/>
                </a:lnTo>
                <a:lnTo>
                  <a:pt x="9144000" y="5143500"/>
                </a:lnTo>
                <a:lnTo>
                  <a:pt x="9144000" y="0"/>
                </a:lnTo>
                <a:close/>
              </a:path>
            </a:pathLst>
          </a:custGeom>
          <a:solidFill>
            <a:srgbClr val="E849BE">
              <a:alpha val="70590"/>
            </a:srgbClr>
          </a:solid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2"/>
          <p:cNvSpPr txBox="1"/>
          <p:nvPr/>
        </p:nvSpPr>
        <p:spPr>
          <a:xfrm>
            <a:off x="3341063" y="440082"/>
            <a:ext cx="1535700" cy="2289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action="ppaction://hlinksldjump" r:id="rId3">
                  <a:extLst>
                    <a:ext uri="{A12FA001-AC4F-418D-AE19-62706E023703}">
                      <ahyp:hlinkClr val="tx"/>
                    </a:ext>
                  </a:extLst>
                </a:hlinkClick>
              </a:rPr>
              <a:t>1. WHY</a:t>
            </a:r>
            <a:endParaRPr b="0" i="0" sz="1400" u="none" cap="none" strike="noStrike">
              <a:solidFill>
                <a:schemeClr val="lt1"/>
              </a:solidFill>
              <a:latin typeface="Arial"/>
              <a:ea typeface="Arial"/>
              <a:cs typeface="Arial"/>
              <a:sym typeface="Arial"/>
            </a:endParaRPr>
          </a:p>
        </p:txBody>
      </p:sp>
      <p:sp>
        <p:nvSpPr>
          <p:cNvPr id="56" name="Google Shape;56;p2"/>
          <p:cNvSpPr txBox="1"/>
          <p:nvPr>
            <p:ph type="title"/>
          </p:nvPr>
        </p:nvSpPr>
        <p:spPr>
          <a:xfrm>
            <a:off x="2447054" y="800643"/>
            <a:ext cx="3983400" cy="335400"/>
          </a:xfrm>
          <a:prstGeom prst="rect">
            <a:avLst/>
          </a:prstGeom>
          <a:noFill/>
          <a:ln>
            <a:noFill/>
          </a:ln>
        </p:spPr>
        <p:txBody>
          <a:bodyPr anchorCtr="0" anchor="t" bIns="0" lIns="0" spcFirstLastPara="1" rIns="0" wrap="square" tIns="118700">
            <a:spAutoFit/>
          </a:bodyPr>
          <a:lstStyle/>
          <a:p>
            <a:pPr indent="0" lvl="0" marL="869950" rtl="0" algn="l">
              <a:lnSpc>
                <a:spcPct val="100000"/>
              </a:lnSpc>
              <a:spcBef>
                <a:spcPts val="0"/>
              </a:spcBef>
              <a:spcAft>
                <a:spcPts val="0"/>
              </a:spcAft>
              <a:buSzPts val="1400"/>
              <a:buNone/>
            </a:pPr>
            <a:r>
              <a:rPr lang="en-US" sz="1400" u="sng">
                <a:solidFill>
                  <a:schemeClr val="lt1"/>
                </a:solidFill>
                <a:hlinkClick action="ppaction://hlinksldjump" r:id="rId4">
                  <a:extLst>
                    <a:ext uri="{A12FA001-AC4F-418D-AE19-62706E023703}">
                      <ahyp:hlinkClr val="tx"/>
                    </a:ext>
                  </a:extLst>
                </a:hlinkClick>
              </a:rPr>
              <a:t>2. WHAT IS STANDARD TODAY?</a:t>
            </a:r>
            <a:endParaRPr sz="1400">
              <a:solidFill>
                <a:schemeClr val="lt1"/>
              </a:solidFill>
            </a:endParaRPr>
          </a:p>
        </p:txBody>
      </p:sp>
      <p:sp>
        <p:nvSpPr>
          <p:cNvPr id="57" name="Google Shape;57;p2"/>
          <p:cNvSpPr txBox="1"/>
          <p:nvPr/>
        </p:nvSpPr>
        <p:spPr>
          <a:xfrm>
            <a:off x="3341063" y="1521400"/>
            <a:ext cx="2678700" cy="7362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5">
                  <a:extLst>
                    <a:ext uri="{A12FA001-AC4F-418D-AE19-62706E023703}">
                      <ahyp:hlinkClr val="tx"/>
                    </a:ext>
                  </a:extLst>
                </a:hlinkClick>
              </a:rPr>
              <a:t>3. PROBLEM</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55"/>
              </a:spcBef>
              <a:spcAft>
                <a:spcPts val="0"/>
              </a:spcAft>
              <a:buClr>
                <a:srgbClr val="000000"/>
              </a:buClr>
              <a:buSzPts val="1850"/>
              <a:buFont typeface="Arial"/>
              <a:buNone/>
            </a:pPr>
            <a:r>
              <a:t/>
            </a:r>
            <a:endParaRPr b="0" i="0" sz="185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6">
                  <a:extLst>
                    <a:ext uri="{A12FA001-AC4F-418D-AE19-62706E023703}">
                      <ahyp:hlinkClr val="tx"/>
                    </a:ext>
                  </a:extLst>
                </a:hlinkClick>
              </a:rPr>
              <a:t>4. SOLUTION</a:t>
            </a:r>
            <a:endParaRPr b="0" i="0" sz="1400" u="none" cap="none" strike="noStrike">
              <a:solidFill>
                <a:schemeClr val="lt1"/>
              </a:solidFill>
              <a:latin typeface="Arial"/>
              <a:ea typeface="Arial"/>
              <a:cs typeface="Arial"/>
              <a:sym typeface="Arial"/>
            </a:endParaRPr>
          </a:p>
        </p:txBody>
      </p:sp>
      <p:sp>
        <p:nvSpPr>
          <p:cNvPr id="58" name="Google Shape;58;p2"/>
          <p:cNvSpPr txBox="1"/>
          <p:nvPr/>
        </p:nvSpPr>
        <p:spPr>
          <a:xfrm>
            <a:off x="3318416" y="2408396"/>
            <a:ext cx="25263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rgbClr val="FFFFFF"/>
                </a:solidFill>
                <a:latin typeface="Arial"/>
                <a:ea typeface="Arial"/>
                <a:cs typeface="Arial"/>
                <a:sym typeface="Arial"/>
                <a:hlinkClick action="ppaction://hlinksldjump" r:id="rId7">
                  <a:extLst>
                    <a:ext uri="{A12FA001-AC4F-418D-AE19-62706E023703}">
                      <ahyp:hlinkClr val="tx"/>
                    </a:ext>
                  </a:extLst>
                </a:hlinkClick>
              </a:rPr>
              <a:t>5. PRODUCT</a:t>
            </a:r>
            <a:endParaRPr b="0" i="0" sz="1400" u="none" cap="none" strike="noStrike">
              <a:solidFill>
                <a:srgbClr val="000000"/>
              </a:solidFill>
              <a:latin typeface="Arial"/>
              <a:ea typeface="Arial"/>
              <a:cs typeface="Arial"/>
              <a:sym typeface="Arial"/>
            </a:endParaRPr>
          </a:p>
        </p:txBody>
      </p:sp>
      <p:sp>
        <p:nvSpPr>
          <p:cNvPr id="59" name="Google Shape;59;p2"/>
          <p:cNvSpPr txBox="1"/>
          <p:nvPr/>
        </p:nvSpPr>
        <p:spPr>
          <a:xfrm>
            <a:off x="3340612" y="2883996"/>
            <a:ext cx="25263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rgbClr val="FFFFFF"/>
                </a:solidFill>
                <a:latin typeface="Arial"/>
                <a:ea typeface="Arial"/>
                <a:cs typeface="Arial"/>
                <a:sym typeface="Arial"/>
                <a:hlinkClick action="ppaction://hlinksldjump" r:id="rId8">
                  <a:extLst>
                    <a:ext uri="{A12FA001-AC4F-418D-AE19-62706E023703}">
                      <ahyp:hlinkClr val="tx"/>
                    </a:ext>
                  </a:extLst>
                </a:hlinkClick>
              </a:rPr>
              <a:t>6. WATCH VIDEO</a:t>
            </a:r>
            <a:endParaRPr b="0" i="0" sz="1400" u="none" cap="none" strike="noStrike">
              <a:solidFill>
                <a:srgbClr val="000000"/>
              </a:solidFill>
              <a:latin typeface="Arial"/>
              <a:ea typeface="Arial"/>
              <a:cs typeface="Arial"/>
              <a:sym typeface="Arial"/>
            </a:endParaRPr>
          </a:p>
        </p:txBody>
      </p:sp>
      <p:sp>
        <p:nvSpPr>
          <p:cNvPr id="60" name="Google Shape;60;p2"/>
          <p:cNvSpPr txBox="1"/>
          <p:nvPr/>
        </p:nvSpPr>
        <p:spPr>
          <a:xfrm>
            <a:off x="816375" y="2307250"/>
            <a:ext cx="2094900" cy="843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Table of Contents</a:t>
            </a:r>
            <a:endParaRPr b="0" i="0" sz="2700" u="none" cap="none" strike="noStrike">
              <a:solidFill>
                <a:srgbClr val="000000"/>
              </a:solidFill>
              <a:latin typeface="Arial"/>
              <a:ea typeface="Arial"/>
              <a:cs typeface="Arial"/>
              <a:sym typeface="Arial"/>
            </a:endParaRPr>
          </a:p>
        </p:txBody>
      </p:sp>
      <p:sp>
        <p:nvSpPr>
          <p:cNvPr id="61" name="Google Shape;61;p2"/>
          <p:cNvSpPr txBox="1"/>
          <p:nvPr/>
        </p:nvSpPr>
        <p:spPr>
          <a:xfrm>
            <a:off x="6382406" y="955431"/>
            <a:ext cx="2421000" cy="2511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rgbClr val="FFFFFF"/>
                </a:solidFill>
                <a:latin typeface="Arial"/>
                <a:ea typeface="Arial"/>
                <a:cs typeface="Arial"/>
                <a:sym typeface="Arial"/>
                <a:hlinkClick action="ppaction://hlinksldjump" r:id="rId9">
                  <a:extLst>
                    <a:ext uri="{A12FA001-AC4F-418D-AE19-62706E023703}">
                      <ahyp:hlinkClr val="tx"/>
                    </a:ext>
                  </a:extLst>
                </a:hlinkClick>
              </a:rPr>
              <a:t>10. EXECUTIVE TEAM</a:t>
            </a:r>
            <a:endParaRPr b="0" i="0" sz="1400" u="none" cap="none" strike="noStrike">
              <a:solidFill>
                <a:srgbClr val="FFFFFF"/>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0">
                  <a:extLst>
                    <a:ext uri="{A12FA001-AC4F-418D-AE19-62706E023703}">
                      <ahyp:hlinkClr val="tx"/>
                    </a:ext>
                  </a:extLst>
                </a:hlinkClick>
              </a:rPr>
              <a:t>11. OFFER</a:t>
            </a:r>
            <a:endParaRPr b="0" i="0" sz="1400" u="none" cap="none" strike="noStrike">
              <a:solidFill>
                <a:schemeClr val="lt1"/>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1">
                  <a:extLst>
                    <a:ext uri="{A12FA001-AC4F-418D-AE19-62706E023703}">
                      <ahyp:hlinkClr val="tx"/>
                    </a:ext>
                  </a:extLst>
                </a:hlinkClick>
              </a:rPr>
              <a:t>12. USE OF PROCEEDS</a:t>
            </a:r>
            <a:endParaRPr b="0" i="0" sz="1400" u="none" cap="none" strike="noStrike">
              <a:solidFill>
                <a:schemeClr val="lt1"/>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extLst>
                    <a:ext uri="{A12FA001-AC4F-418D-AE19-62706E023703}">
                      <ahyp:hlinkClr val="tx"/>
                    </a:ext>
                  </a:extLst>
                </a:hlinkClick>
              </a:rPr>
              <a:t>14. TIMELINES/PROJECTS</a:t>
            </a:r>
            <a:endParaRPr b="0" i="0" sz="1400" u="none" cap="none" strike="noStrike">
              <a:solidFill>
                <a:schemeClr val="lt1"/>
              </a:solidFill>
              <a:latin typeface="Arial"/>
              <a:ea typeface="Arial"/>
              <a:cs typeface="Arial"/>
              <a:sym typeface="Arial"/>
            </a:endParaRPr>
          </a:p>
          <a:p>
            <a:pPr indent="0" lvl="0" marL="12700" marR="0" rtl="0" algn="l">
              <a:lnSpc>
                <a:spcPct val="100000"/>
              </a:lnSpc>
              <a:spcBef>
                <a:spcPts val="10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2">
                  <a:extLst>
                    <a:ext uri="{A12FA001-AC4F-418D-AE19-62706E023703}">
                      <ahyp:hlinkClr val="tx"/>
                    </a:ext>
                  </a:extLst>
                </a:hlinkClick>
              </a:rPr>
              <a:t>13. CONTACT</a:t>
            </a:r>
            <a:endParaRPr b="0" i="0" sz="1400" u="none" cap="none" strike="noStrike">
              <a:solidFill>
                <a:schemeClr val="lt1"/>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txBox="1"/>
          <p:nvPr/>
        </p:nvSpPr>
        <p:spPr>
          <a:xfrm>
            <a:off x="3349447" y="3789163"/>
            <a:ext cx="34797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3">
                  <a:extLst>
                    <a:ext uri="{A12FA001-AC4F-418D-AE19-62706E023703}">
                      <ahyp:hlinkClr val="tx"/>
                    </a:ext>
                  </a:extLst>
                </a:hlinkClick>
              </a:rPr>
              <a:t>8. COMPETITVEADVANTAGES</a:t>
            </a:r>
            <a:endParaRPr b="0" i="0" sz="1400" u="none" cap="none" strike="noStrike">
              <a:solidFill>
                <a:schemeClr val="lt1"/>
              </a:solidFill>
              <a:latin typeface="Arial"/>
              <a:ea typeface="Arial"/>
              <a:cs typeface="Arial"/>
              <a:sym typeface="Arial"/>
            </a:endParaRPr>
          </a:p>
        </p:txBody>
      </p:sp>
      <p:sp>
        <p:nvSpPr>
          <p:cNvPr id="63" name="Google Shape;63;p2"/>
          <p:cNvSpPr txBox="1"/>
          <p:nvPr/>
        </p:nvSpPr>
        <p:spPr>
          <a:xfrm>
            <a:off x="3352362" y="4177319"/>
            <a:ext cx="2941500" cy="723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9</a:t>
            </a:r>
            <a:r>
              <a:rPr b="0" i="0" lang="en-US" sz="1400" u="sng" cap="none" strike="noStrike">
                <a:solidFill>
                  <a:schemeClr val="lt1"/>
                </a:solidFill>
                <a:latin typeface="Arial"/>
                <a:ea typeface="Arial"/>
                <a:cs typeface="Arial"/>
                <a:sym typeface="Arial"/>
                <a:hlinkClick action="ppaction://hlinksldjump" r:id="rId14">
                  <a:extLst>
                    <a:ext uri="{A12FA001-AC4F-418D-AE19-62706E023703}">
                      <ahyp:hlinkClr val="tx"/>
                    </a:ext>
                  </a:extLst>
                </a:hlinkClick>
              </a:rPr>
              <a:t>. MARKETINGSTRATEGY</a:t>
            </a:r>
            <a:endParaRPr b="0" i="0" sz="1400" u="none" cap="none" strike="noStrike">
              <a:solidFill>
                <a:schemeClr val="lt1"/>
              </a:solidFill>
              <a:latin typeface="Arial"/>
              <a:ea typeface="Arial"/>
              <a:cs typeface="Arial"/>
              <a:sym typeface="Arial"/>
            </a:endParaRPr>
          </a:p>
          <a:p>
            <a:pPr indent="0" lvl="0" marL="12700" marR="5080" rtl="0" algn="l">
              <a:lnSpc>
                <a:spcPct val="229999"/>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10</a:t>
            </a:r>
            <a:r>
              <a:rPr b="0" i="0" lang="en-US" sz="1400" u="sng" cap="none" strike="noStrike">
                <a:solidFill>
                  <a:srgbClr val="FFFFFF"/>
                </a:solidFill>
                <a:latin typeface="Arial"/>
                <a:ea typeface="Arial"/>
                <a:cs typeface="Arial"/>
                <a:sym typeface="Arial"/>
                <a:hlinkClick action="ppaction://hlinksldjump" r:id="rId15">
                  <a:extLst>
                    <a:ext uri="{A12FA001-AC4F-418D-AE19-62706E023703}">
                      <ahyp:hlinkClr val="tx"/>
                    </a:ext>
                  </a:extLst>
                </a:hlinkClick>
              </a:rPr>
              <a:t>. OPPORTUNITYHIGHLIGHTS</a:t>
            </a:r>
            <a:endParaRPr b="0" i="0" sz="1400" u="none" cap="none" strike="noStrike">
              <a:solidFill>
                <a:srgbClr val="000000"/>
              </a:solidFill>
              <a:latin typeface="Arial"/>
              <a:ea typeface="Arial"/>
              <a:cs typeface="Arial"/>
              <a:sym typeface="Arial"/>
            </a:endParaRPr>
          </a:p>
        </p:txBody>
      </p:sp>
      <p:sp>
        <p:nvSpPr>
          <p:cNvPr id="64" name="Google Shape;64;p2"/>
          <p:cNvSpPr txBox="1"/>
          <p:nvPr/>
        </p:nvSpPr>
        <p:spPr>
          <a:xfrm>
            <a:off x="3349447" y="3362699"/>
            <a:ext cx="25263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6">
                  <a:extLst>
                    <a:ext uri="{A12FA001-AC4F-418D-AE19-62706E023703}">
                      <ahyp:hlinkClr val="tx"/>
                    </a:ext>
                  </a:extLst>
                </a:hlinkClick>
              </a:rPr>
              <a:t>7. MOBILIZATION PLAN</a:t>
            </a:r>
            <a:endParaRPr b="0" i="0" sz="1400" u="none" cap="none" strike="noStrike">
              <a:solidFill>
                <a:schemeClr val="lt1"/>
              </a:solidFill>
              <a:latin typeface="Arial"/>
              <a:ea typeface="Arial"/>
              <a:cs typeface="Arial"/>
              <a:sym typeface="Arial"/>
            </a:endParaRPr>
          </a:p>
        </p:txBody>
      </p:sp>
      <p:sp>
        <p:nvSpPr>
          <p:cNvPr id="65" name="Google Shape;65;p2"/>
          <p:cNvSpPr txBox="1"/>
          <p:nvPr/>
        </p:nvSpPr>
        <p:spPr>
          <a:xfrm>
            <a:off x="6293950" y="475100"/>
            <a:ext cx="2490300" cy="3447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chemeClr val="dk1"/>
              </a:buClr>
              <a:buSzPts val="1400"/>
              <a:buFont typeface="Arial"/>
              <a:buNone/>
            </a:pPr>
            <a:r>
              <a:rPr b="0" i="0" lang="en-US" sz="1400" u="sng" cap="none" strike="noStrike">
                <a:solidFill>
                  <a:schemeClr val="lt1"/>
                </a:solidFill>
                <a:latin typeface="Arial"/>
                <a:ea typeface="Arial"/>
                <a:cs typeface="Arial"/>
                <a:sym typeface="Arial"/>
                <a:hlinkClick action="ppaction://hlinksldjump" r:id="rId17">
                  <a:extLst>
                    <a:ext uri="{A12FA001-AC4F-418D-AE19-62706E023703}">
                      <ahyp:hlinkClr val="tx"/>
                    </a:ext>
                  </a:extLst>
                </a:hlinkClick>
              </a:rPr>
              <a:t>11. COMPARISON TO NOW</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p18"/>
          <p:cNvSpPr/>
          <p:nvPr/>
        </p:nvSpPr>
        <p:spPr>
          <a:xfrm>
            <a:off x="0" y="0"/>
            <a:ext cx="9144000" cy="5143500"/>
          </a:xfrm>
          <a:custGeom>
            <a:rect b="b" l="l" r="r" t="t"/>
            <a:pathLst>
              <a:path extrusionOk="0" h="5143500" w="9144000">
                <a:moveTo>
                  <a:pt x="9144000" y="0"/>
                </a:moveTo>
                <a:lnTo>
                  <a:pt x="0" y="0"/>
                </a:lnTo>
                <a:lnTo>
                  <a:pt x="0" y="5143500"/>
                </a:lnTo>
                <a:lnTo>
                  <a:pt x="9144000" y="5143500"/>
                </a:lnTo>
                <a:lnTo>
                  <a:pt x="9144000" y="0"/>
                </a:lnTo>
                <a:close/>
              </a:path>
            </a:pathLst>
          </a:custGeom>
          <a:solidFill>
            <a:srgbClr val="1E18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 name="Google Shape;273;p18"/>
          <p:cNvSpPr txBox="1"/>
          <p:nvPr>
            <p:ph type="title"/>
          </p:nvPr>
        </p:nvSpPr>
        <p:spPr>
          <a:xfrm>
            <a:off x="1159275" y="1668700"/>
            <a:ext cx="2050500" cy="428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700">
                <a:solidFill>
                  <a:srgbClr val="FFFFFF"/>
                </a:solidFill>
                <a:latin typeface="Arial"/>
                <a:ea typeface="Arial"/>
                <a:cs typeface="Arial"/>
                <a:sym typeface="Arial"/>
              </a:rPr>
              <a:t>Contact</a:t>
            </a:r>
            <a:endParaRPr sz="2700">
              <a:latin typeface="Arial"/>
              <a:ea typeface="Arial"/>
              <a:cs typeface="Arial"/>
              <a:sym typeface="Arial"/>
            </a:endParaRPr>
          </a:p>
        </p:txBody>
      </p:sp>
      <p:sp>
        <p:nvSpPr>
          <p:cNvPr id="274" name="Google Shape;274;p18"/>
          <p:cNvSpPr txBox="1"/>
          <p:nvPr/>
        </p:nvSpPr>
        <p:spPr>
          <a:xfrm>
            <a:off x="1209327" y="2260750"/>
            <a:ext cx="3219900" cy="1015800"/>
          </a:xfrm>
          <a:prstGeom prst="rect">
            <a:avLst/>
          </a:prstGeom>
          <a:noFill/>
          <a:ln>
            <a:noFill/>
          </a:ln>
        </p:spPr>
        <p:txBody>
          <a:bodyPr anchorCtr="0" anchor="t" bIns="0" lIns="0" spcFirstLastPara="1" rIns="0" wrap="square" tIns="12700">
            <a:spAutoFit/>
          </a:bodyPr>
          <a:lstStyle/>
          <a:p>
            <a:pPr indent="0" lvl="0" marL="12700" marR="479425" rtl="0" algn="l">
              <a:lnSpc>
                <a:spcPct val="114999"/>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Stephanie Weier CEO/Co- Founder Brandwood Global, Inc.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5"/>
              </a:spcBef>
              <a:spcAft>
                <a:spcPts val="0"/>
              </a:spcAft>
              <a:buClr>
                <a:srgbClr val="000000"/>
              </a:buClr>
              <a:buSzPts val="1850"/>
              <a:buFont typeface="Arial"/>
              <a:buNone/>
            </a:pPr>
            <a:r>
              <a:t/>
            </a:r>
            <a:endParaRPr b="0" i="0" sz="185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rgbClr val="FFFFFF"/>
                </a:solidFill>
                <a:latin typeface="Arial"/>
                <a:ea typeface="Arial"/>
                <a:cs typeface="Arial"/>
                <a:sym typeface="Arial"/>
                <a:hlinkClick r:id="rId3">
                  <a:extLst>
                    <a:ext uri="{A12FA001-AC4F-418D-AE19-62706E023703}">
                      <ahyp:hlinkClr val="tx"/>
                    </a:ext>
                  </a:extLst>
                </a:hlinkClick>
              </a:rPr>
              <a:t>CEO@Brandwoodglobal .com</a:t>
            </a:r>
            <a:endParaRPr b="0" i="0" sz="1400" u="none" cap="none" strike="noStrike">
              <a:solidFill>
                <a:srgbClr val="000000"/>
              </a:solidFill>
              <a:latin typeface="Arial"/>
              <a:ea typeface="Arial"/>
              <a:cs typeface="Arial"/>
              <a:sym typeface="Arial"/>
            </a:endParaRPr>
          </a:p>
        </p:txBody>
      </p:sp>
      <p:pic>
        <p:nvPicPr>
          <p:cNvPr id="275" name="Google Shape;275;p18"/>
          <p:cNvPicPr preferRelativeResize="0"/>
          <p:nvPr/>
        </p:nvPicPr>
        <p:blipFill rotWithShape="1">
          <a:blip r:embed="rId4">
            <a:alphaModFix/>
          </a:blip>
          <a:srcRect b="0" l="0" r="0" t="0"/>
          <a:stretch/>
        </p:blipFill>
        <p:spPr>
          <a:xfrm>
            <a:off x="5448300" y="1691640"/>
            <a:ext cx="2194559" cy="1760219"/>
          </a:xfrm>
          <a:prstGeom prst="rect">
            <a:avLst/>
          </a:prstGeom>
          <a:noFill/>
          <a:ln>
            <a:noFill/>
          </a:ln>
        </p:spPr>
      </p:pic>
      <p:sp>
        <p:nvSpPr>
          <p:cNvPr id="276" name="Google Shape;276;p18"/>
          <p:cNvSpPr txBox="1"/>
          <p:nvPr/>
        </p:nvSpPr>
        <p:spPr>
          <a:xfrm>
            <a:off x="8776734" y="4920469"/>
            <a:ext cx="16573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15</a:t>
            </a:r>
            <a:endParaRPr b="0" i="0" sz="1000" u="none" cap="none" strike="noStrike">
              <a:solidFill>
                <a:srgbClr val="000000"/>
              </a:solidFill>
              <a:latin typeface="Arial"/>
              <a:ea typeface="Arial"/>
              <a:cs typeface="Arial"/>
              <a:sym typeface="Arial"/>
            </a:endParaRPr>
          </a:p>
        </p:txBody>
      </p:sp>
      <p:grpSp>
        <p:nvGrpSpPr>
          <p:cNvPr id="277" name="Google Shape;277;p18"/>
          <p:cNvGrpSpPr/>
          <p:nvPr/>
        </p:nvGrpSpPr>
        <p:grpSpPr>
          <a:xfrm>
            <a:off x="8578595" y="175260"/>
            <a:ext cx="361187" cy="86868"/>
            <a:chOff x="8578595" y="175260"/>
            <a:chExt cx="361187" cy="86868"/>
          </a:xfrm>
        </p:grpSpPr>
        <p:pic>
          <p:nvPicPr>
            <p:cNvPr id="278" name="Google Shape;278;p18"/>
            <p:cNvPicPr preferRelativeResize="0"/>
            <p:nvPr/>
          </p:nvPicPr>
          <p:blipFill rotWithShape="1">
            <a:blip r:embed="rId5">
              <a:alphaModFix/>
            </a:blip>
            <a:srcRect b="0" l="0" r="0" t="0"/>
            <a:stretch/>
          </p:blipFill>
          <p:spPr>
            <a:xfrm>
              <a:off x="8578595" y="175260"/>
              <a:ext cx="96011" cy="86868"/>
            </a:xfrm>
            <a:prstGeom prst="rect">
              <a:avLst/>
            </a:prstGeom>
            <a:noFill/>
            <a:ln>
              <a:noFill/>
            </a:ln>
          </p:spPr>
        </p:pic>
        <p:pic>
          <p:nvPicPr>
            <p:cNvPr id="279" name="Google Shape;279;p18"/>
            <p:cNvPicPr preferRelativeResize="0"/>
            <p:nvPr/>
          </p:nvPicPr>
          <p:blipFill rotWithShape="1">
            <a:blip r:embed="rId5">
              <a:alphaModFix/>
            </a:blip>
            <a:srcRect b="0" l="0" r="0" t="0"/>
            <a:stretch/>
          </p:blipFill>
          <p:spPr>
            <a:xfrm>
              <a:off x="8711183" y="175260"/>
              <a:ext cx="96011" cy="86868"/>
            </a:xfrm>
            <a:prstGeom prst="rect">
              <a:avLst/>
            </a:prstGeom>
            <a:noFill/>
            <a:ln>
              <a:noFill/>
            </a:ln>
          </p:spPr>
        </p:pic>
        <p:pic>
          <p:nvPicPr>
            <p:cNvPr id="280" name="Google Shape;280;p18"/>
            <p:cNvPicPr preferRelativeResize="0"/>
            <p:nvPr/>
          </p:nvPicPr>
          <p:blipFill rotWithShape="1">
            <a:blip r:embed="rId5">
              <a:alphaModFix/>
            </a:blip>
            <a:srcRect b="0" l="0" r="0" t="0"/>
            <a:stretch/>
          </p:blipFill>
          <p:spPr>
            <a:xfrm>
              <a:off x="8843771" y="175260"/>
              <a:ext cx="96011" cy="8686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 name="Shape 69"/>
        <p:cNvGrpSpPr/>
        <p:nvPr/>
      </p:nvGrpSpPr>
      <p:grpSpPr>
        <a:xfrm>
          <a:off x="0" y="0"/>
          <a:ext cx="0" cy="0"/>
          <a:chOff x="0" y="0"/>
          <a:chExt cx="0" cy="0"/>
        </a:xfrm>
      </p:grpSpPr>
      <p:sp>
        <p:nvSpPr>
          <p:cNvPr id="70" name="Google Shape;70;p3"/>
          <p:cNvSpPr/>
          <p:nvPr/>
        </p:nvSpPr>
        <p:spPr>
          <a:xfrm>
            <a:off x="0" y="0"/>
            <a:ext cx="9144000" cy="5143500"/>
          </a:xfrm>
          <a:custGeom>
            <a:rect b="b" l="l" r="r" t="t"/>
            <a:pathLst>
              <a:path extrusionOk="0" h="5143500" w="9144000">
                <a:moveTo>
                  <a:pt x="9144000" y="0"/>
                </a:moveTo>
                <a:lnTo>
                  <a:pt x="0" y="0"/>
                </a:lnTo>
                <a:lnTo>
                  <a:pt x="0" y="5143500"/>
                </a:lnTo>
                <a:lnTo>
                  <a:pt x="9144000" y="5143500"/>
                </a:lnTo>
                <a:lnTo>
                  <a:pt x="9144000" y="0"/>
                </a:lnTo>
                <a:close/>
              </a:path>
            </a:pathLst>
          </a:custGeom>
          <a:solidFill>
            <a:srgbClr val="FDF6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 name="Google Shape;71;p3"/>
          <p:cNvSpPr txBox="1"/>
          <p:nvPr/>
        </p:nvSpPr>
        <p:spPr>
          <a:xfrm>
            <a:off x="476672" y="1542078"/>
            <a:ext cx="8073300" cy="1737300"/>
          </a:xfrm>
          <a:prstGeom prst="rect">
            <a:avLst/>
          </a:prstGeom>
          <a:noFill/>
          <a:ln>
            <a:noFill/>
          </a:ln>
        </p:spPr>
        <p:txBody>
          <a:bodyPr anchorCtr="0" anchor="t" bIns="0" lIns="0" spcFirstLastPara="1" rIns="0" wrap="square" tIns="13325">
            <a:spAutoFit/>
          </a:bodyPr>
          <a:lstStyle/>
          <a:p>
            <a:pPr indent="0" lvl="0" marL="12700" marR="508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information in this document is confidential to the person or entity to whom it is addressed and should not be disclosed to any other person or entity. It may not be reproduced in whole, or in part, nor may any of the information contained therein be disclosed without the prior consent of the Company which is being featured in this document. A recipient may not solicit, directly or indirectly (whether through an agent or otherwise) the participation of another institution or person without the prior approval of the directors of the Company which is being featured in this document. The contents of this document have not been independently verified and they do not purport to be comprehensive, or to contain all necessary information to make a decision</a:t>
            </a:r>
            <a:endParaRPr b="0" i="0" sz="1400" u="none" cap="none" strike="noStrike">
              <a:solidFill>
                <a:srgbClr val="000000"/>
              </a:solidFill>
              <a:latin typeface="Arial"/>
              <a:ea typeface="Arial"/>
              <a:cs typeface="Arial"/>
              <a:sym typeface="Arial"/>
            </a:endParaRPr>
          </a:p>
        </p:txBody>
      </p:sp>
      <p:sp>
        <p:nvSpPr>
          <p:cNvPr id="72" name="Google Shape;72;p3"/>
          <p:cNvSpPr txBox="1"/>
          <p:nvPr>
            <p:ph type="title"/>
          </p:nvPr>
        </p:nvSpPr>
        <p:spPr>
          <a:xfrm>
            <a:off x="2559460" y="825387"/>
            <a:ext cx="3983354" cy="45211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lang="en-US"/>
              <a:t>Confidentiality Statement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4"/>
          <p:cNvSpPr txBox="1"/>
          <p:nvPr>
            <p:ph idx="1" type="body"/>
          </p:nvPr>
        </p:nvSpPr>
        <p:spPr>
          <a:xfrm>
            <a:off x="3928125" y="1047275"/>
            <a:ext cx="4798800" cy="1629000"/>
          </a:xfrm>
          <a:prstGeom prst="rect">
            <a:avLst/>
          </a:prstGeom>
          <a:noFill/>
          <a:ln>
            <a:noFill/>
          </a:ln>
        </p:spPr>
        <p:txBody>
          <a:bodyPr anchorCtr="0" anchor="t" bIns="0" lIns="0" spcFirstLastPara="1" rIns="0" wrap="square" tIns="40000">
            <a:spAutoFit/>
          </a:bodyPr>
          <a:lstStyle/>
          <a:p>
            <a:pPr indent="0" lvl="0" marL="12700" rtl="0" algn="ctr">
              <a:lnSpc>
                <a:spcPct val="100000"/>
              </a:lnSpc>
              <a:spcBef>
                <a:spcPts val="0"/>
              </a:spcBef>
              <a:spcAft>
                <a:spcPts val="0"/>
              </a:spcAft>
              <a:buSzPts val="1400"/>
              <a:buNone/>
            </a:pPr>
            <a:r>
              <a:rPr lang="en-US"/>
              <a:t>Getting conversion is key to the success of brands participating in Branded Advertising through Entertainment. Or at least, it should be. </a:t>
            </a:r>
            <a:endParaRPr/>
          </a:p>
          <a:p>
            <a:pPr indent="0" lvl="0" marL="12700" rtl="0" algn="ctr">
              <a:lnSpc>
                <a:spcPct val="100000"/>
              </a:lnSpc>
              <a:spcBef>
                <a:spcPts val="0"/>
              </a:spcBef>
              <a:spcAft>
                <a:spcPts val="0"/>
              </a:spcAft>
              <a:buSzPts val="1400"/>
              <a:buNone/>
            </a:pPr>
            <a:r>
              <a:t/>
            </a:r>
            <a:endParaRPr/>
          </a:p>
          <a:p>
            <a:pPr indent="0" lvl="0" marL="12700" marR="5080" rtl="0" algn="ctr">
              <a:lnSpc>
                <a:spcPct val="114999"/>
              </a:lnSpc>
              <a:spcBef>
                <a:spcPts val="0"/>
              </a:spcBef>
              <a:spcAft>
                <a:spcPts val="0"/>
              </a:spcAft>
              <a:buSzPts val="1400"/>
              <a:buNone/>
            </a:pPr>
            <a:r>
              <a:rPr lang="en-US">
                <a:latin typeface="Arial"/>
                <a:ea typeface="Arial"/>
                <a:cs typeface="Arial"/>
                <a:sym typeface="Arial"/>
              </a:rPr>
              <a:t>Partnering with Brandingo</a:t>
            </a:r>
            <a:r>
              <a:rPr lang="en-US"/>
              <a:t> enables</a:t>
            </a:r>
            <a:r>
              <a:rPr lang="en-US">
                <a:latin typeface="Arial"/>
                <a:ea typeface="Arial"/>
                <a:cs typeface="Arial"/>
                <a:sym typeface="Arial"/>
              </a:rPr>
              <a:t> </a:t>
            </a:r>
            <a:r>
              <a:rPr lang="en-US"/>
              <a:t>Brands</a:t>
            </a:r>
            <a:r>
              <a:rPr lang="en-US">
                <a:latin typeface="Arial"/>
                <a:ea typeface="Arial"/>
                <a:cs typeface="Arial"/>
                <a:sym typeface="Arial"/>
              </a:rPr>
              <a:t> to communicate with </a:t>
            </a:r>
            <a:r>
              <a:rPr lang="en-US"/>
              <a:t>their</a:t>
            </a:r>
            <a:r>
              <a:rPr lang="en-US">
                <a:latin typeface="Arial"/>
                <a:ea typeface="Arial"/>
                <a:cs typeface="Arial"/>
                <a:sym typeface="Arial"/>
              </a:rPr>
              <a:t> fans seamlessly wi</a:t>
            </a:r>
            <a:r>
              <a:rPr lang="en-US"/>
              <a:t>th direct, personalized offers sent through our Brandingo App.</a:t>
            </a:r>
            <a:r>
              <a:rPr lang="en-US">
                <a:latin typeface="Arial"/>
                <a:ea typeface="Arial"/>
                <a:cs typeface="Arial"/>
                <a:sym typeface="Arial"/>
              </a:rPr>
              <a:t> </a:t>
            </a:r>
            <a:r>
              <a:rPr lang="en-US"/>
              <a:t>We take the </a:t>
            </a:r>
            <a:r>
              <a:rPr lang="en-US">
                <a:latin typeface="Arial"/>
                <a:ea typeface="Arial"/>
                <a:cs typeface="Arial"/>
                <a:sym typeface="Arial"/>
              </a:rPr>
              <a:t>guesswork out of whether or not your ads reached their target audience with measurable ROI that only Brandingo can deliver.</a:t>
            </a:r>
            <a:endParaRPr/>
          </a:p>
        </p:txBody>
      </p:sp>
      <p:sp>
        <p:nvSpPr>
          <p:cNvPr id="78" name="Google Shape;78;p4"/>
          <p:cNvSpPr txBox="1"/>
          <p:nvPr>
            <p:ph type="title"/>
          </p:nvPr>
        </p:nvSpPr>
        <p:spPr>
          <a:xfrm>
            <a:off x="4731025" y="348425"/>
            <a:ext cx="3903300" cy="4431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b="1" lang="en-US">
                <a:solidFill>
                  <a:srgbClr val="1E1857"/>
                </a:solidFill>
                <a:latin typeface="Arial"/>
                <a:ea typeface="Arial"/>
                <a:cs typeface="Arial"/>
                <a:sym typeface="Arial"/>
              </a:rPr>
              <a:t>WHY BRANDINGO</a:t>
            </a:r>
            <a:endParaRPr>
              <a:latin typeface="Arial"/>
              <a:ea typeface="Arial"/>
              <a:cs typeface="Arial"/>
              <a:sym typeface="Arial"/>
            </a:endParaRPr>
          </a:p>
        </p:txBody>
      </p:sp>
      <p:sp>
        <p:nvSpPr>
          <p:cNvPr id="79" name="Google Shape;79;p4"/>
          <p:cNvSpPr txBox="1"/>
          <p:nvPr/>
        </p:nvSpPr>
        <p:spPr>
          <a:xfrm>
            <a:off x="4221475" y="3843000"/>
            <a:ext cx="4922400" cy="965700"/>
          </a:xfrm>
          <a:prstGeom prst="rect">
            <a:avLst/>
          </a:prstGeom>
          <a:solidFill>
            <a:srgbClr val="D25FBB"/>
          </a:solidFill>
          <a:ln>
            <a:noFill/>
          </a:ln>
        </p:spPr>
        <p:txBody>
          <a:bodyPr anchorCtr="0" anchor="t" bIns="0" lIns="0" spcFirstLastPara="1" rIns="0" wrap="square" tIns="155575">
            <a:noAutofit/>
          </a:bodyPr>
          <a:lstStyle/>
          <a:p>
            <a:pPr indent="0" lvl="0" marL="457200" marR="581660" rtl="0" algn="ctr">
              <a:lnSpc>
                <a:spcPct val="114999"/>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We are developing an industry disrupting standard in the marketplace to enable direct purchases and interactions with your audience without friction</a:t>
            </a:r>
            <a:r>
              <a:rPr b="1" i="0" lang="en-US" sz="14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80" name="Google Shape;80;p4"/>
          <p:cNvPicPr preferRelativeResize="0"/>
          <p:nvPr/>
        </p:nvPicPr>
        <p:blipFill rotWithShape="1">
          <a:blip r:embed="rId3">
            <a:alphaModFix/>
          </a:blip>
          <a:srcRect b="0" l="0" r="0" t="0"/>
          <a:stretch/>
        </p:blipFill>
        <p:spPr>
          <a:xfrm>
            <a:off x="0" y="0"/>
            <a:ext cx="3475393" cy="5143500"/>
          </a:xfrm>
          <a:prstGeom prst="rect">
            <a:avLst/>
          </a:prstGeom>
          <a:noFill/>
          <a:ln>
            <a:noFill/>
          </a:ln>
        </p:spPr>
      </p:pic>
      <p:sp>
        <p:nvSpPr>
          <p:cNvPr id="81" name="Google Shape;81;p4"/>
          <p:cNvSpPr txBox="1"/>
          <p:nvPr/>
        </p:nvSpPr>
        <p:spPr>
          <a:xfrm>
            <a:off x="3014400" y="3121799"/>
            <a:ext cx="6129600" cy="462600"/>
          </a:xfrm>
          <a:prstGeom prst="rect">
            <a:avLst/>
          </a:prstGeom>
          <a:solidFill>
            <a:srgbClr val="1E1857"/>
          </a:solidFill>
          <a:ln>
            <a:noFill/>
          </a:ln>
        </p:spPr>
        <p:txBody>
          <a:bodyPr anchorCtr="0" anchor="ctr" bIns="0" lIns="0" spcFirstLastPara="1" rIns="0" wrap="square" tIns="0">
            <a:noAutofit/>
          </a:bodyPr>
          <a:lstStyle/>
          <a:p>
            <a:pPr indent="0" lvl="0" marL="0" marR="0" rtl="0" algn="ctr">
              <a:lnSpc>
                <a:spcPct val="100000"/>
              </a:lnSpc>
              <a:spcBef>
                <a:spcPts val="955"/>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Don’t leave money on the table when you can unlock it with our app</a:t>
            </a:r>
            <a:endParaRPr b="0" i="0" sz="1400" u="none" cap="none" strike="noStrike">
              <a:solidFill>
                <a:srgbClr val="000000"/>
              </a:solidFill>
              <a:latin typeface="Arial"/>
              <a:ea typeface="Arial"/>
              <a:cs typeface="Arial"/>
              <a:sym typeface="Arial"/>
            </a:endParaRPr>
          </a:p>
        </p:txBody>
      </p:sp>
      <p:grpSp>
        <p:nvGrpSpPr>
          <p:cNvPr id="82" name="Google Shape;82;p4"/>
          <p:cNvGrpSpPr/>
          <p:nvPr/>
        </p:nvGrpSpPr>
        <p:grpSpPr>
          <a:xfrm>
            <a:off x="8578595" y="175260"/>
            <a:ext cx="361187" cy="86868"/>
            <a:chOff x="8578595" y="175260"/>
            <a:chExt cx="361187" cy="86868"/>
          </a:xfrm>
        </p:grpSpPr>
        <p:pic>
          <p:nvPicPr>
            <p:cNvPr id="83" name="Google Shape;83;p4"/>
            <p:cNvPicPr preferRelativeResize="0"/>
            <p:nvPr/>
          </p:nvPicPr>
          <p:blipFill rotWithShape="1">
            <a:blip r:embed="rId4">
              <a:alphaModFix/>
            </a:blip>
            <a:srcRect b="0" l="0" r="0" t="0"/>
            <a:stretch/>
          </p:blipFill>
          <p:spPr>
            <a:xfrm>
              <a:off x="8578595" y="175260"/>
              <a:ext cx="96011" cy="86868"/>
            </a:xfrm>
            <a:prstGeom prst="rect">
              <a:avLst/>
            </a:prstGeom>
            <a:noFill/>
            <a:ln>
              <a:noFill/>
            </a:ln>
          </p:spPr>
        </p:pic>
        <p:pic>
          <p:nvPicPr>
            <p:cNvPr id="84" name="Google Shape;84;p4"/>
            <p:cNvPicPr preferRelativeResize="0"/>
            <p:nvPr/>
          </p:nvPicPr>
          <p:blipFill rotWithShape="1">
            <a:blip r:embed="rId4">
              <a:alphaModFix/>
            </a:blip>
            <a:srcRect b="0" l="0" r="0" t="0"/>
            <a:stretch/>
          </p:blipFill>
          <p:spPr>
            <a:xfrm>
              <a:off x="8711183" y="175260"/>
              <a:ext cx="96011" cy="86868"/>
            </a:xfrm>
            <a:prstGeom prst="rect">
              <a:avLst/>
            </a:prstGeom>
            <a:noFill/>
            <a:ln>
              <a:noFill/>
            </a:ln>
          </p:spPr>
        </p:pic>
        <p:pic>
          <p:nvPicPr>
            <p:cNvPr id="85" name="Google Shape;85;p4"/>
            <p:cNvPicPr preferRelativeResize="0"/>
            <p:nvPr/>
          </p:nvPicPr>
          <p:blipFill rotWithShape="1">
            <a:blip r:embed="rId4">
              <a:alphaModFix/>
            </a:blip>
            <a:srcRect b="0" l="0" r="0" t="0"/>
            <a:stretch/>
          </p:blipFill>
          <p:spPr>
            <a:xfrm>
              <a:off x="8843771" y="175260"/>
              <a:ext cx="96011" cy="86868"/>
            </a:xfrm>
            <a:prstGeom prst="rect">
              <a:avLst/>
            </a:prstGeom>
            <a:noFill/>
            <a:ln>
              <a:noFill/>
            </a:ln>
          </p:spPr>
        </p:pic>
      </p:grpSp>
      <p:sp>
        <p:nvSpPr>
          <p:cNvPr id="86" name="Google Shape;86;p4"/>
          <p:cNvSpPr txBox="1"/>
          <p:nvPr/>
        </p:nvSpPr>
        <p:spPr>
          <a:xfrm>
            <a:off x="8846837" y="4920469"/>
            <a:ext cx="9588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4</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0" y="188963"/>
            <a:ext cx="4709100" cy="1124400"/>
          </a:xfrm>
          <a:prstGeom prst="rect">
            <a:avLst/>
          </a:prstGeom>
          <a:solidFill>
            <a:srgbClr val="1E1857">
              <a:alpha val="83137"/>
            </a:srgbClr>
          </a:solidFill>
          <a:ln>
            <a:noFill/>
          </a:ln>
        </p:spPr>
        <p:txBody>
          <a:bodyPr anchorCtr="0" anchor="ctr" bIns="0" lIns="0" spcFirstLastPara="1" rIns="0" wrap="square" tIns="625">
            <a:noAutofit/>
          </a:bodyPr>
          <a:lstStyle/>
          <a:p>
            <a:pPr indent="0" lvl="0" marL="457200" marR="770255"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Branded Entertainment through content has been held in a non - conductive trench of traditional advertising for the past 70 years.</a:t>
            </a:r>
            <a:endParaRPr b="0" i="0" sz="1400" u="none" cap="none" strike="noStrike">
              <a:solidFill>
                <a:srgbClr val="000000"/>
              </a:solidFill>
              <a:latin typeface="Arial"/>
              <a:ea typeface="Arial"/>
              <a:cs typeface="Arial"/>
              <a:sym typeface="Arial"/>
            </a:endParaRPr>
          </a:p>
        </p:txBody>
      </p:sp>
      <p:sp>
        <p:nvSpPr>
          <p:cNvPr id="92" name="Google Shape;92;p5"/>
          <p:cNvSpPr txBox="1"/>
          <p:nvPr/>
        </p:nvSpPr>
        <p:spPr>
          <a:xfrm>
            <a:off x="0" y="3147509"/>
            <a:ext cx="4005600" cy="1860000"/>
          </a:xfrm>
          <a:prstGeom prst="rect">
            <a:avLst/>
          </a:prstGeom>
          <a:solidFill>
            <a:srgbClr val="D25FBB"/>
          </a:solidFill>
          <a:ln>
            <a:noFill/>
          </a:ln>
        </p:spPr>
        <p:txBody>
          <a:bodyPr anchorCtr="0" anchor="t" bIns="0" lIns="0" spcFirstLastPara="1" rIns="0" wrap="square" tIns="156200">
            <a:noAutofit/>
          </a:bodyPr>
          <a:lstStyle/>
          <a:p>
            <a:pPr indent="0" lvl="0" marL="457200" marR="403225" rtl="0" algn="ctr">
              <a:lnSpc>
                <a:spcPct val="114999"/>
              </a:lnSpc>
              <a:spcBef>
                <a:spcPts val="0"/>
              </a:spcBef>
              <a:spcAft>
                <a:spcPts val="0"/>
              </a:spcAft>
              <a:buClr>
                <a:srgbClr val="000000"/>
              </a:buClr>
              <a:buSzPts val="1300"/>
              <a:buFont typeface="Arial"/>
              <a:buNone/>
            </a:pPr>
            <a:r>
              <a:rPr b="1" i="0" lang="en-US" sz="1300" u="none" cap="none" strike="noStrike">
                <a:solidFill>
                  <a:srgbClr val="FFFFFF"/>
                </a:solidFill>
                <a:latin typeface="Arial"/>
                <a:ea typeface="Arial"/>
                <a:cs typeface="Arial"/>
                <a:sym typeface="Arial"/>
              </a:rPr>
              <a:t>Evolving the way Brands can orbit Content, whether live or recorded, is the way forward to a more holistic and enjoyable viewing experience for audiences which creates a curiosity to know more about the products advertised.</a:t>
            </a:r>
            <a:endParaRPr b="0" i="0" sz="1300" u="none" cap="none" strike="noStrike">
              <a:solidFill>
                <a:srgbClr val="000000"/>
              </a:solidFill>
              <a:latin typeface="Arial"/>
              <a:ea typeface="Arial"/>
              <a:cs typeface="Arial"/>
              <a:sym typeface="Arial"/>
            </a:endParaRPr>
          </a:p>
        </p:txBody>
      </p:sp>
      <p:sp>
        <p:nvSpPr>
          <p:cNvPr id="93" name="Google Shape;93;p5"/>
          <p:cNvSpPr txBox="1"/>
          <p:nvPr>
            <p:ph type="title"/>
          </p:nvPr>
        </p:nvSpPr>
        <p:spPr>
          <a:xfrm>
            <a:off x="5238000" y="175250"/>
            <a:ext cx="3258600" cy="8439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SzPts val="1400"/>
              <a:buNone/>
            </a:pPr>
            <a:r>
              <a:rPr b="1" lang="en-US" sz="2700">
                <a:solidFill>
                  <a:srgbClr val="1E1857"/>
                </a:solidFill>
                <a:latin typeface="Arial"/>
                <a:ea typeface="Arial"/>
                <a:cs typeface="Arial"/>
                <a:sym typeface="Arial"/>
              </a:rPr>
              <a:t>What Companies Are Using Now</a:t>
            </a:r>
            <a:endParaRPr sz="2700">
              <a:latin typeface="Arial"/>
              <a:ea typeface="Arial"/>
              <a:cs typeface="Arial"/>
              <a:sym typeface="Arial"/>
            </a:endParaRPr>
          </a:p>
        </p:txBody>
      </p:sp>
      <p:sp>
        <p:nvSpPr>
          <p:cNvPr id="94" name="Google Shape;94;p5"/>
          <p:cNvSpPr txBox="1"/>
          <p:nvPr/>
        </p:nvSpPr>
        <p:spPr>
          <a:xfrm>
            <a:off x="5237999" y="1216879"/>
            <a:ext cx="3472800" cy="1259700"/>
          </a:xfrm>
          <a:prstGeom prst="rect">
            <a:avLst/>
          </a:prstGeom>
          <a:noFill/>
          <a:ln>
            <a:noFill/>
          </a:ln>
        </p:spPr>
        <p:txBody>
          <a:bodyPr anchorCtr="0" anchor="t" bIns="0" lIns="0" spcFirstLastPara="1" rIns="0" wrap="square" tIns="12700">
            <a:spAutoFit/>
          </a:bodyPr>
          <a:lstStyle/>
          <a:p>
            <a:pPr indent="0" lvl="0" marL="12700" marR="5080" rtl="0" algn="ctr">
              <a:lnSpc>
                <a:spcPct val="114999"/>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Currently, Brands are forced to use limited and expensive commercials to reach their audience. Sometimes, visible QR codes are being used when streaming television is paused but it requires the audience to do something. Our silent  audio code is the answer!</a:t>
            </a:r>
            <a:endParaRPr b="0" i="0" sz="1200" u="none" cap="none" strike="noStrike">
              <a:solidFill>
                <a:srgbClr val="000000"/>
              </a:solidFill>
              <a:latin typeface="Arial"/>
              <a:ea typeface="Arial"/>
              <a:cs typeface="Arial"/>
              <a:sym typeface="Arial"/>
            </a:endParaRPr>
          </a:p>
        </p:txBody>
      </p:sp>
      <p:sp>
        <p:nvSpPr>
          <p:cNvPr id="95" name="Google Shape;95;p5"/>
          <p:cNvSpPr txBox="1"/>
          <p:nvPr/>
        </p:nvSpPr>
        <p:spPr>
          <a:xfrm>
            <a:off x="8859537" y="4945151"/>
            <a:ext cx="70485" cy="14160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5</a:t>
            </a:r>
            <a:endParaRPr b="0" i="0" sz="1000" u="none" cap="none" strike="noStrike">
              <a:solidFill>
                <a:srgbClr val="000000"/>
              </a:solidFill>
              <a:latin typeface="Arial"/>
              <a:ea typeface="Arial"/>
              <a:cs typeface="Arial"/>
              <a:sym typeface="Arial"/>
            </a:endParaRPr>
          </a:p>
        </p:txBody>
      </p:sp>
      <p:grpSp>
        <p:nvGrpSpPr>
          <p:cNvPr id="96" name="Google Shape;96;p5"/>
          <p:cNvGrpSpPr/>
          <p:nvPr/>
        </p:nvGrpSpPr>
        <p:grpSpPr>
          <a:xfrm>
            <a:off x="8578595" y="175260"/>
            <a:ext cx="361187" cy="86868"/>
            <a:chOff x="8578595" y="175260"/>
            <a:chExt cx="361187" cy="86868"/>
          </a:xfrm>
        </p:grpSpPr>
        <p:pic>
          <p:nvPicPr>
            <p:cNvPr id="97" name="Google Shape;97;p5"/>
            <p:cNvPicPr preferRelativeResize="0"/>
            <p:nvPr/>
          </p:nvPicPr>
          <p:blipFill rotWithShape="1">
            <a:blip r:embed="rId3">
              <a:alphaModFix/>
            </a:blip>
            <a:srcRect b="0" l="0" r="0" t="0"/>
            <a:stretch/>
          </p:blipFill>
          <p:spPr>
            <a:xfrm>
              <a:off x="8578595" y="175260"/>
              <a:ext cx="96011" cy="86868"/>
            </a:xfrm>
            <a:prstGeom prst="rect">
              <a:avLst/>
            </a:prstGeom>
            <a:noFill/>
            <a:ln>
              <a:noFill/>
            </a:ln>
          </p:spPr>
        </p:pic>
        <p:pic>
          <p:nvPicPr>
            <p:cNvPr id="98" name="Google Shape;98;p5"/>
            <p:cNvPicPr preferRelativeResize="0"/>
            <p:nvPr/>
          </p:nvPicPr>
          <p:blipFill rotWithShape="1">
            <a:blip r:embed="rId3">
              <a:alphaModFix/>
            </a:blip>
            <a:srcRect b="0" l="0" r="0" t="0"/>
            <a:stretch/>
          </p:blipFill>
          <p:spPr>
            <a:xfrm>
              <a:off x="8711183" y="175260"/>
              <a:ext cx="96011" cy="86868"/>
            </a:xfrm>
            <a:prstGeom prst="rect">
              <a:avLst/>
            </a:prstGeom>
            <a:noFill/>
            <a:ln>
              <a:noFill/>
            </a:ln>
          </p:spPr>
        </p:pic>
        <p:pic>
          <p:nvPicPr>
            <p:cNvPr id="99" name="Google Shape;99;p5"/>
            <p:cNvPicPr preferRelativeResize="0"/>
            <p:nvPr/>
          </p:nvPicPr>
          <p:blipFill rotWithShape="1">
            <a:blip r:embed="rId3">
              <a:alphaModFix/>
            </a:blip>
            <a:srcRect b="0" l="0" r="0" t="0"/>
            <a:stretch/>
          </p:blipFill>
          <p:spPr>
            <a:xfrm>
              <a:off x="8843771" y="175260"/>
              <a:ext cx="96011" cy="86868"/>
            </a:xfrm>
            <a:prstGeom prst="rect">
              <a:avLst/>
            </a:prstGeom>
            <a:noFill/>
            <a:ln>
              <a:noFill/>
            </a:ln>
          </p:spPr>
        </p:pic>
      </p:grpSp>
      <p:pic>
        <p:nvPicPr>
          <p:cNvPr id="100" name="Google Shape;100;p5"/>
          <p:cNvPicPr preferRelativeResize="0"/>
          <p:nvPr/>
        </p:nvPicPr>
        <p:blipFill rotWithShape="1">
          <a:blip r:embed="rId4">
            <a:alphaModFix/>
          </a:blip>
          <a:srcRect b="0" l="0" r="0" t="0"/>
          <a:stretch/>
        </p:blipFill>
        <p:spPr>
          <a:xfrm>
            <a:off x="4434850" y="2885175"/>
            <a:ext cx="4709149" cy="2258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b="0" l="0" r="0" t="0"/>
          <a:stretch/>
        </p:blipFill>
        <p:spPr>
          <a:xfrm>
            <a:off x="4189476" y="0"/>
            <a:ext cx="4954524" cy="5143499"/>
          </a:xfrm>
          <a:prstGeom prst="rect">
            <a:avLst/>
          </a:prstGeom>
          <a:noFill/>
          <a:ln>
            <a:noFill/>
          </a:ln>
        </p:spPr>
      </p:pic>
      <p:sp>
        <p:nvSpPr>
          <p:cNvPr id="106" name="Google Shape;106;p6"/>
          <p:cNvSpPr txBox="1"/>
          <p:nvPr>
            <p:ph type="title"/>
          </p:nvPr>
        </p:nvSpPr>
        <p:spPr>
          <a:xfrm>
            <a:off x="230525" y="262125"/>
            <a:ext cx="2499000" cy="428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700">
                <a:solidFill>
                  <a:srgbClr val="1E1857"/>
                </a:solidFill>
                <a:latin typeface="Arial"/>
                <a:ea typeface="Arial"/>
                <a:cs typeface="Arial"/>
                <a:sym typeface="Arial"/>
              </a:rPr>
              <a:t>Problem</a:t>
            </a:r>
            <a:endParaRPr sz="2700">
              <a:latin typeface="Arial"/>
              <a:ea typeface="Arial"/>
              <a:cs typeface="Arial"/>
              <a:sym typeface="Arial"/>
            </a:endParaRPr>
          </a:p>
        </p:txBody>
      </p:sp>
      <p:sp>
        <p:nvSpPr>
          <p:cNvPr id="107" name="Google Shape;107;p6"/>
          <p:cNvSpPr txBox="1"/>
          <p:nvPr/>
        </p:nvSpPr>
        <p:spPr>
          <a:xfrm>
            <a:off x="316650" y="1082891"/>
            <a:ext cx="3438600" cy="1259700"/>
          </a:xfrm>
          <a:prstGeom prst="rect">
            <a:avLst/>
          </a:prstGeom>
          <a:noFill/>
          <a:ln>
            <a:noFill/>
          </a:ln>
        </p:spPr>
        <p:txBody>
          <a:bodyPr anchorCtr="0" anchor="t" bIns="0" lIns="0" spcFirstLastPara="1" rIns="0" wrap="square" tIns="12700">
            <a:spAutoFit/>
          </a:bodyPr>
          <a:lstStyle/>
          <a:p>
            <a:pPr indent="0" lvl="0" marL="12700" marR="5080" rtl="0" algn="ctr">
              <a:lnSpc>
                <a:spcPct val="114999"/>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Commercials and product placement have no way to convert these expensive advertising placements into sales so they can track what worked and what did not work. Additionally, audiences want personalized ads 24/7, fast service, and to feel powerful in the process - they matter!</a:t>
            </a:r>
            <a:endParaRPr b="0" i="0" sz="1200" u="none" cap="none" strike="noStrike">
              <a:solidFill>
                <a:srgbClr val="000000"/>
              </a:solidFill>
              <a:latin typeface="Arial"/>
              <a:ea typeface="Arial"/>
              <a:cs typeface="Arial"/>
              <a:sym typeface="Arial"/>
            </a:endParaRPr>
          </a:p>
        </p:txBody>
      </p:sp>
      <p:sp>
        <p:nvSpPr>
          <p:cNvPr id="108" name="Google Shape;108;p6"/>
          <p:cNvSpPr txBox="1"/>
          <p:nvPr/>
        </p:nvSpPr>
        <p:spPr>
          <a:xfrm>
            <a:off x="5489400" y="2135000"/>
            <a:ext cx="3654600" cy="912600"/>
          </a:xfrm>
          <a:prstGeom prst="rect">
            <a:avLst/>
          </a:prstGeom>
          <a:solidFill>
            <a:srgbClr val="1E1857"/>
          </a:solidFill>
          <a:ln>
            <a:noFill/>
          </a:ln>
        </p:spPr>
        <p:txBody>
          <a:bodyPr anchorCtr="0" anchor="ctr" bIns="0" lIns="0" spcFirstLastPara="1" rIns="0" wrap="square" tIns="4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Brands will live or die depending on the audience’s perception of them.</a:t>
            </a:r>
            <a:endParaRPr b="0" i="0" sz="1400" u="none" cap="none" strike="noStrike">
              <a:solidFill>
                <a:srgbClr val="000000"/>
              </a:solidFill>
              <a:latin typeface="Arial"/>
              <a:ea typeface="Arial"/>
              <a:cs typeface="Arial"/>
              <a:sym typeface="Arial"/>
            </a:endParaRPr>
          </a:p>
        </p:txBody>
      </p:sp>
      <p:sp>
        <p:nvSpPr>
          <p:cNvPr id="109" name="Google Shape;109;p6"/>
          <p:cNvSpPr txBox="1"/>
          <p:nvPr/>
        </p:nvSpPr>
        <p:spPr>
          <a:xfrm>
            <a:off x="0" y="2786842"/>
            <a:ext cx="3799800" cy="2246700"/>
          </a:xfrm>
          <a:prstGeom prst="rect">
            <a:avLst/>
          </a:prstGeom>
          <a:solidFill>
            <a:srgbClr val="D25FBB"/>
          </a:solidFill>
          <a:ln>
            <a:noFill/>
          </a:ln>
        </p:spPr>
        <p:txBody>
          <a:bodyPr anchorCtr="0" anchor="ctr" bIns="0" lIns="0" spcFirstLastPara="1" rIns="0" wrap="square" tIns="155575">
            <a:noAutofit/>
          </a:bodyPr>
          <a:lstStyle/>
          <a:p>
            <a:pPr indent="0" lvl="0" marL="182245" marR="447040" rtl="0" algn="ctr">
              <a:lnSpc>
                <a:spcPct val="114999"/>
              </a:lnSpc>
              <a:spcBef>
                <a:spcPts val="0"/>
              </a:spcBef>
              <a:spcAft>
                <a:spcPts val="0"/>
              </a:spcAft>
              <a:buClr>
                <a:srgbClr val="000000"/>
              </a:buClr>
              <a:buSzPts val="1500"/>
              <a:buFont typeface="Arial"/>
              <a:buNone/>
            </a:pPr>
            <a:r>
              <a:rPr b="0" i="0" lang="en-US" sz="1500" u="none" cap="none" strike="noStrike">
                <a:solidFill>
                  <a:srgbClr val="202124"/>
                </a:solidFill>
                <a:highlight>
                  <a:srgbClr val="FFFFFF"/>
                </a:highlight>
                <a:latin typeface="Roboto"/>
                <a:ea typeface="Roboto"/>
                <a:cs typeface="Roboto"/>
                <a:sym typeface="Roboto"/>
              </a:rPr>
              <a:t>According to a recent Statista survey, 51% of respondents, said </a:t>
            </a:r>
            <a:r>
              <a:rPr b="0" i="0" lang="en-US" sz="1500" u="none" cap="none" strike="noStrike">
                <a:solidFill>
                  <a:srgbClr val="040C28"/>
                </a:solidFill>
                <a:latin typeface="Roboto"/>
                <a:ea typeface="Roboto"/>
                <a:cs typeface="Roboto"/>
                <a:sym typeface="Roboto"/>
              </a:rPr>
              <a:t>they were bothered by ads that were not relevant to them</a:t>
            </a:r>
            <a:r>
              <a:rPr b="0" i="0" lang="en-US" sz="1500" u="none" cap="none" strike="noStrike">
                <a:solidFill>
                  <a:srgbClr val="202124"/>
                </a:solidFill>
                <a:highlight>
                  <a:srgbClr val="FFFFFF"/>
                </a:highlight>
                <a:latin typeface="Roboto"/>
                <a:ea typeface="Roboto"/>
                <a:cs typeface="Roboto"/>
                <a:sym typeface="Roboto"/>
              </a:rPr>
              <a:t>… Consumers truly want useful advertising and clear, relevant RTB, in other words, something they can act on.</a:t>
            </a:r>
            <a:endParaRPr b="0" i="0" sz="1400" u="none" cap="none" strike="noStrike">
              <a:solidFill>
                <a:srgbClr val="000000"/>
              </a:solidFill>
              <a:latin typeface="Arial"/>
              <a:ea typeface="Arial"/>
              <a:cs typeface="Arial"/>
              <a:sym typeface="Arial"/>
            </a:endParaRPr>
          </a:p>
        </p:txBody>
      </p:sp>
      <p:sp>
        <p:nvSpPr>
          <p:cNvPr id="110" name="Google Shape;110;p6"/>
          <p:cNvSpPr txBox="1"/>
          <p:nvPr/>
        </p:nvSpPr>
        <p:spPr>
          <a:xfrm>
            <a:off x="8846837" y="4920469"/>
            <a:ext cx="9588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6</a:t>
            </a:r>
            <a:endParaRPr b="0" i="0" sz="1000" u="none" cap="none" strike="noStrike">
              <a:solidFill>
                <a:srgbClr val="000000"/>
              </a:solidFill>
              <a:latin typeface="Arial"/>
              <a:ea typeface="Arial"/>
              <a:cs typeface="Arial"/>
              <a:sym typeface="Arial"/>
            </a:endParaRPr>
          </a:p>
        </p:txBody>
      </p:sp>
      <p:grpSp>
        <p:nvGrpSpPr>
          <p:cNvPr id="111" name="Google Shape;111;p6"/>
          <p:cNvGrpSpPr/>
          <p:nvPr/>
        </p:nvGrpSpPr>
        <p:grpSpPr>
          <a:xfrm>
            <a:off x="8578595" y="175260"/>
            <a:ext cx="361187" cy="86868"/>
            <a:chOff x="8578595" y="175260"/>
            <a:chExt cx="361187" cy="86868"/>
          </a:xfrm>
        </p:grpSpPr>
        <p:pic>
          <p:nvPicPr>
            <p:cNvPr id="112" name="Google Shape;112;p6"/>
            <p:cNvPicPr preferRelativeResize="0"/>
            <p:nvPr/>
          </p:nvPicPr>
          <p:blipFill rotWithShape="1">
            <a:blip r:embed="rId4">
              <a:alphaModFix/>
            </a:blip>
            <a:srcRect b="0" l="0" r="0" t="0"/>
            <a:stretch/>
          </p:blipFill>
          <p:spPr>
            <a:xfrm>
              <a:off x="8578595" y="175260"/>
              <a:ext cx="96011" cy="86868"/>
            </a:xfrm>
            <a:prstGeom prst="rect">
              <a:avLst/>
            </a:prstGeom>
            <a:noFill/>
            <a:ln>
              <a:noFill/>
            </a:ln>
          </p:spPr>
        </p:pic>
        <p:pic>
          <p:nvPicPr>
            <p:cNvPr id="113" name="Google Shape;113;p6"/>
            <p:cNvPicPr preferRelativeResize="0"/>
            <p:nvPr/>
          </p:nvPicPr>
          <p:blipFill rotWithShape="1">
            <a:blip r:embed="rId4">
              <a:alphaModFix/>
            </a:blip>
            <a:srcRect b="0" l="0" r="0" t="0"/>
            <a:stretch/>
          </p:blipFill>
          <p:spPr>
            <a:xfrm>
              <a:off x="8711183" y="175260"/>
              <a:ext cx="96011" cy="86868"/>
            </a:xfrm>
            <a:prstGeom prst="rect">
              <a:avLst/>
            </a:prstGeom>
            <a:noFill/>
            <a:ln>
              <a:noFill/>
            </a:ln>
          </p:spPr>
        </p:pic>
        <p:pic>
          <p:nvPicPr>
            <p:cNvPr id="114" name="Google Shape;114;p6"/>
            <p:cNvPicPr preferRelativeResize="0"/>
            <p:nvPr/>
          </p:nvPicPr>
          <p:blipFill rotWithShape="1">
            <a:blip r:embed="rId4">
              <a:alphaModFix/>
            </a:blip>
            <a:srcRect b="0" l="0" r="0" t="0"/>
            <a:stretch/>
          </p:blipFill>
          <p:spPr>
            <a:xfrm>
              <a:off x="8843771" y="175260"/>
              <a:ext cx="96011" cy="8686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grpSp>
        <p:nvGrpSpPr>
          <p:cNvPr id="119" name="Google Shape;119;p7"/>
          <p:cNvGrpSpPr/>
          <p:nvPr/>
        </p:nvGrpSpPr>
        <p:grpSpPr>
          <a:xfrm>
            <a:off x="3515833" y="175253"/>
            <a:ext cx="5494067" cy="4322265"/>
            <a:chOff x="3515833" y="175253"/>
            <a:chExt cx="5494067" cy="4322265"/>
          </a:xfrm>
        </p:grpSpPr>
        <p:pic>
          <p:nvPicPr>
            <p:cNvPr id="120" name="Google Shape;120;p7"/>
            <p:cNvPicPr preferRelativeResize="0"/>
            <p:nvPr/>
          </p:nvPicPr>
          <p:blipFill rotWithShape="1">
            <a:blip r:embed="rId3">
              <a:alphaModFix/>
            </a:blip>
            <a:srcRect b="0" l="0" r="0" t="0"/>
            <a:stretch/>
          </p:blipFill>
          <p:spPr>
            <a:xfrm>
              <a:off x="3515833" y="175253"/>
              <a:ext cx="4277855" cy="2397251"/>
            </a:xfrm>
            <a:prstGeom prst="rect">
              <a:avLst/>
            </a:prstGeom>
            <a:noFill/>
            <a:ln>
              <a:noFill/>
            </a:ln>
          </p:spPr>
        </p:pic>
        <p:pic>
          <p:nvPicPr>
            <p:cNvPr id="121" name="Google Shape;121;p7"/>
            <p:cNvPicPr preferRelativeResize="0"/>
            <p:nvPr/>
          </p:nvPicPr>
          <p:blipFill rotWithShape="1">
            <a:blip r:embed="rId4">
              <a:alphaModFix/>
            </a:blip>
            <a:srcRect b="0" l="0" r="0" t="0"/>
            <a:stretch/>
          </p:blipFill>
          <p:spPr>
            <a:xfrm>
              <a:off x="5631192" y="2123126"/>
              <a:ext cx="3378708" cy="2374392"/>
            </a:xfrm>
            <a:prstGeom prst="rect">
              <a:avLst/>
            </a:prstGeom>
            <a:noFill/>
            <a:ln>
              <a:noFill/>
            </a:ln>
          </p:spPr>
        </p:pic>
        <p:pic>
          <p:nvPicPr>
            <p:cNvPr id="122" name="Google Shape;122;p7"/>
            <p:cNvPicPr preferRelativeResize="0"/>
            <p:nvPr/>
          </p:nvPicPr>
          <p:blipFill rotWithShape="1">
            <a:blip r:embed="rId5">
              <a:alphaModFix/>
            </a:blip>
            <a:srcRect b="0" l="0" r="0" t="0"/>
            <a:stretch/>
          </p:blipFill>
          <p:spPr>
            <a:xfrm>
              <a:off x="8578596" y="175260"/>
              <a:ext cx="96011" cy="86868"/>
            </a:xfrm>
            <a:prstGeom prst="rect">
              <a:avLst/>
            </a:prstGeom>
            <a:noFill/>
            <a:ln>
              <a:noFill/>
            </a:ln>
          </p:spPr>
        </p:pic>
        <p:pic>
          <p:nvPicPr>
            <p:cNvPr id="123" name="Google Shape;123;p7"/>
            <p:cNvPicPr preferRelativeResize="0"/>
            <p:nvPr/>
          </p:nvPicPr>
          <p:blipFill rotWithShape="1">
            <a:blip r:embed="rId5">
              <a:alphaModFix/>
            </a:blip>
            <a:srcRect b="0" l="0" r="0" t="0"/>
            <a:stretch/>
          </p:blipFill>
          <p:spPr>
            <a:xfrm>
              <a:off x="8711184" y="175260"/>
              <a:ext cx="96011" cy="86868"/>
            </a:xfrm>
            <a:prstGeom prst="rect">
              <a:avLst/>
            </a:prstGeom>
            <a:noFill/>
            <a:ln>
              <a:noFill/>
            </a:ln>
          </p:spPr>
        </p:pic>
        <p:pic>
          <p:nvPicPr>
            <p:cNvPr id="124" name="Google Shape;124;p7"/>
            <p:cNvPicPr preferRelativeResize="0"/>
            <p:nvPr/>
          </p:nvPicPr>
          <p:blipFill rotWithShape="1">
            <a:blip r:embed="rId5">
              <a:alphaModFix/>
            </a:blip>
            <a:srcRect b="0" l="0" r="0" t="0"/>
            <a:stretch/>
          </p:blipFill>
          <p:spPr>
            <a:xfrm>
              <a:off x="8843771" y="175260"/>
              <a:ext cx="96011" cy="86868"/>
            </a:xfrm>
            <a:prstGeom prst="rect">
              <a:avLst/>
            </a:prstGeom>
            <a:noFill/>
            <a:ln>
              <a:noFill/>
            </a:ln>
          </p:spPr>
        </p:pic>
      </p:grpSp>
      <p:sp>
        <p:nvSpPr>
          <p:cNvPr id="125" name="Google Shape;125;p7"/>
          <p:cNvSpPr txBox="1"/>
          <p:nvPr>
            <p:ph type="title"/>
          </p:nvPr>
        </p:nvSpPr>
        <p:spPr>
          <a:xfrm>
            <a:off x="391625" y="413200"/>
            <a:ext cx="1691700" cy="428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700">
                <a:solidFill>
                  <a:srgbClr val="1E1857"/>
                </a:solidFill>
                <a:latin typeface="Arial"/>
                <a:ea typeface="Arial"/>
                <a:cs typeface="Arial"/>
                <a:sym typeface="Arial"/>
              </a:rPr>
              <a:t>Solution</a:t>
            </a:r>
            <a:endParaRPr sz="2700">
              <a:latin typeface="Arial"/>
              <a:ea typeface="Arial"/>
              <a:cs typeface="Arial"/>
              <a:sym typeface="Arial"/>
            </a:endParaRPr>
          </a:p>
        </p:txBody>
      </p:sp>
      <p:sp>
        <p:nvSpPr>
          <p:cNvPr id="126" name="Google Shape;126;p7"/>
          <p:cNvSpPr txBox="1"/>
          <p:nvPr/>
        </p:nvSpPr>
        <p:spPr>
          <a:xfrm>
            <a:off x="8846837" y="4920469"/>
            <a:ext cx="9588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7</a:t>
            </a:r>
            <a:endParaRPr b="0" i="0" sz="1000" u="none" cap="none" strike="noStrike">
              <a:solidFill>
                <a:srgbClr val="000000"/>
              </a:solidFill>
              <a:latin typeface="Arial"/>
              <a:ea typeface="Arial"/>
              <a:cs typeface="Arial"/>
              <a:sym typeface="Arial"/>
            </a:endParaRPr>
          </a:p>
        </p:txBody>
      </p:sp>
      <p:sp>
        <p:nvSpPr>
          <p:cNvPr id="127" name="Google Shape;127;p7"/>
          <p:cNvSpPr txBox="1"/>
          <p:nvPr/>
        </p:nvSpPr>
        <p:spPr>
          <a:xfrm>
            <a:off x="226299" y="1166541"/>
            <a:ext cx="2134800" cy="1472100"/>
          </a:xfrm>
          <a:prstGeom prst="rect">
            <a:avLst/>
          </a:prstGeom>
          <a:noFill/>
          <a:ln>
            <a:noFill/>
          </a:ln>
        </p:spPr>
        <p:txBody>
          <a:bodyPr anchorCtr="0" anchor="t" bIns="0" lIns="0" spcFirstLastPara="1" rIns="0" wrap="square" tIns="12700">
            <a:spAutoFit/>
          </a:bodyPr>
          <a:lstStyle/>
          <a:p>
            <a:pPr indent="0" lvl="0" marL="12700" marR="5080" rtl="0" algn="ctr">
              <a:lnSpc>
                <a:spcPct val="114999"/>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Direct market to your target audience with our “silent audio watermark” technology that  allows your content to be stored on an audience’s mobile device until the person has time to look at the captured ad.</a:t>
            </a:r>
            <a:endParaRPr b="0" i="0" sz="1200" u="none" cap="none" strike="noStrike">
              <a:solidFill>
                <a:srgbClr val="000000"/>
              </a:solidFill>
              <a:latin typeface="Arial"/>
              <a:ea typeface="Arial"/>
              <a:cs typeface="Arial"/>
              <a:sym typeface="Arial"/>
            </a:endParaRPr>
          </a:p>
        </p:txBody>
      </p:sp>
      <p:sp>
        <p:nvSpPr>
          <p:cNvPr id="128" name="Google Shape;128;p7"/>
          <p:cNvSpPr txBox="1"/>
          <p:nvPr/>
        </p:nvSpPr>
        <p:spPr>
          <a:xfrm>
            <a:off x="2634600" y="2071025"/>
            <a:ext cx="2860800" cy="2777700"/>
          </a:xfrm>
          <a:prstGeom prst="rect">
            <a:avLst/>
          </a:prstGeom>
          <a:solidFill>
            <a:srgbClr val="D25FBB"/>
          </a:solidFill>
          <a:ln>
            <a:noFill/>
          </a:ln>
        </p:spPr>
        <p:txBody>
          <a:bodyPr anchorCtr="0" anchor="ctr" bIns="0" lIns="0" spcFirstLastPara="1" rIns="0" wrap="square" tIns="5075">
            <a:noAutofit/>
          </a:bodyPr>
          <a:lstStyle/>
          <a:p>
            <a:pPr indent="0" lvl="0" marL="457200" marR="318770" rtl="0" algn="ctr">
              <a:lnSpc>
                <a:spcPct val="114999"/>
              </a:lnSpc>
              <a:spcBef>
                <a:spcPts val="5"/>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This revolutionary technology will change how audiences receive ads and how brands monetize. No longer will there be a guessing game on what worked and what didn’t. With our unique marketing measurement analytics, everyone knows what works.</a:t>
            </a:r>
            <a:endParaRPr b="0" i="0" sz="1200" u="none" cap="none" strike="noStrike">
              <a:solidFill>
                <a:srgbClr val="000000"/>
              </a:solidFill>
              <a:latin typeface="Arial"/>
              <a:ea typeface="Arial"/>
              <a:cs typeface="Arial"/>
              <a:sym typeface="Arial"/>
            </a:endParaRPr>
          </a:p>
        </p:txBody>
      </p:sp>
      <p:sp>
        <p:nvSpPr>
          <p:cNvPr id="129" name="Google Shape;129;p7"/>
          <p:cNvSpPr txBox="1"/>
          <p:nvPr/>
        </p:nvSpPr>
        <p:spPr>
          <a:xfrm>
            <a:off x="0" y="3076725"/>
            <a:ext cx="2860800" cy="1908900"/>
          </a:xfrm>
          <a:prstGeom prst="rect">
            <a:avLst/>
          </a:prstGeom>
          <a:solidFill>
            <a:srgbClr val="1E1857"/>
          </a:solidFill>
          <a:ln cap="flat" cmpd="sng" w="9525">
            <a:solidFill>
              <a:srgbClr val="585858"/>
            </a:solidFill>
            <a:prstDash val="solid"/>
            <a:round/>
            <a:headEnd len="sm" w="sm" type="none"/>
            <a:tailEnd len="sm" w="sm" type="none"/>
          </a:ln>
        </p:spPr>
        <p:txBody>
          <a:bodyPr anchorCtr="0" anchor="t" bIns="0" lIns="0" spcFirstLastPara="1" rIns="0" wrap="square" tIns="156200">
            <a:noAutofit/>
          </a:bodyPr>
          <a:lstStyle/>
          <a:p>
            <a:pPr indent="0" lvl="0" marL="457200" marR="393065" rtl="0" algn="ctr">
              <a:lnSpc>
                <a:spcPct val="115100"/>
              </a:lnSpc>
              <a:spcBef>
                <a:spcPts val="0"/>
              </a:spcBef>
              <a:spcAft>
                <a:spcPts val="0"/>
              </a:spcAft>
              <a:buClr>
                <a:srgbClr val="000000"/>
              </a:buClr>
              <a:buSzPts val="1300"/>
              <a:buFont typeface="Arial"/>
              <a:buNone/>
            </a:pPr>
            <a:r>
              <a:rPr b="1" i="0" lang="en-US" sz="1300" u="none" cap="none" strike="noStrike">
                <a:solidFill>
                  <a:srgbClr val="FFFFFF"/>
                </a:solidFill>
                <a:latin typeface="Arial"/>
                <a:ea typeface="Arial"/>
                <a:cs typeface="Arial"/>
                <a:sym typeface="Arial"/>
              </a:rPr>
              <a:t>Audiences value their time as more important than money these days. Endless interrupting ads frustrate</a:t>
            </a:r>
            <a:r>
              <a:rPr b="0" i="0" lang="en-US" sz="1300" u="none" cap="none" strike="noStrike">
                <a:solidFill>
                  <a:srgbClr val="000000"/>
                </a:solidFill>
                <a:latin typeface="Arial"/>
                <a:ea typeface="Arial"/>
                <a:cs typeface="Arial"/>
                <a:sym typeface="Arial"/>
              </a:rPr>
              <a:t> </a:t>
            </a:r>
            <a:r>
              <a:rPr b="1" i="0" lang="en-US" sz="1300" u="none" cap="none" strike="noStrike">
                <a:solidFill>
                  <a:srgbClr val="FFFFFF"/>
                </a:solidFill>
                <a:latin typeface="Arial"/>
                <a:ea typeface="Arial"/>
                <a:cs typeface="Arial"/>
                <a:sym typeface="Arial"/>
              </a:rPr>
              <a:t>audiences if they are in the middle of a show.</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grpSp>
        <p:nvGrpSpPr>
          <p:cNvPr id="134" name="Google Shape;134;p8"/>
          <p:cNvGrpSpPr/>
          <p:nvPr/>
        </p:nvGrpSpPr>
        <p:grpSpPr>
          <a:xfrm>
            <a:off x="0" y="0"/>
            <a:ext cx="9143999" cy="5143500"/>
            <a:chOff x="0" y="0"/>
            <a:chExt cx="9143999" cy="5143500"/>
          </a:xfrm>
        </p:grpSpPr>
        <p:pic>
          <p:nvPicPr>
            <p:cNvPr id="135" name="Google Shape;135;p8"/>
            <p:cNvPicPr preferRelativeResize="0"/>
            <p:nvPr/>
          </p:nvPicPr>
          <p:blipFill rotWithShape="1">
            <a:blip r:embed="rId3">
              <a:alphaModFix/>
            </a:blip>
            <a:srcRect b="0" l="0" r="0" t="0"/>
            <a:stretch/>
          </p:blipFill>
          <p:spPr>
            <a:xfrm>
              <a:off x="1476756" y="0"/>
              <a:ext cx="7667243" cy="5143500"/>
            </a:xfrm>
            <a:prstGeom prst="rect">
              <a:avLst/>
            </a:prstGeom>
            <a:noFill/>
            <a:ln>
              <a:noFill/>
            </a:ln>
          </p:spPr>
        </p:pic>
        <p:sp>
          <p:nvSpPr>
            <p:cNvPr id="136" name="Google Shape;136;p8"/>
            <p:cNvSpPr/>
            <p:nvPr/>
          </p:nvSpPr>
          <p:spPr>
            <a:xfrm>
              <a:off x="0" y="963167"/>
              <a:ext cx="3822700" cy="1861185"/>
            </a:xfrm>
            <a:custGeom>
              <a:rect b="b" l="l" r="r" t="t"/>
              <a:pathLst>
                <a:path extrusionOk="0" h="1861185" w="3822700">
                  <a:moveTo>
                    <a:pt x="3822191" y="0"/>
                  </a:moveTo>
                  <a:lnTo>
                    <a:pt x="0" y="0"/>
                  </a:lnTo>
                  <a:lnTo>
                    <a:pt x="0" y="1860803"/>
                  </a:lnTo>
                  <a:lnTo>
                    <a:pt x="3822191" y="1860803"/>
                  </a:lnTo>
                  <a:lnTo>
                    <a:pt x="3822191" y="0"/>
                  </a:lnTo>
                  <a:close/>
                </a:path>
              </a:pathLst>
            </a:cu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7" name="Google Shape;137;p8"/>
          <p:cNvSpPr txBox="1"/>
          <p:nvPr>
            <p:ph type="title"/>
          </p:nvPr>
        </p:nvSpPr>
        <p:spPr>
          <a:xfrm>
            <a:off x="1364200" y="1114175"/>
            <a:ext cx="1452300" cy="428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2700">
                <a:solidFill>
                  <a:srgbClr val="1E1857"/>
                </a:solidFill>
                <a:latin typeface="Arial"/>
                <a:ea typeface="Arial"/>
                <a:cs typeface="Arial"/>
                <a:sym typeface="Arial"/>
              </a:rPr>
              <a:t>Product</a:t>
            </a:r>
            <a:endParaRPr sz="2700">
              <a:latin typeface="Arial"/>
              <a:ea typeface="Arial"/>
              <a:cs typeface="Arial"/>
              <a:sym typeface="Arial"/>
            </a:endParaRPr>
          </a:p>
        </p:txBody>
      </p:sp>
      <p:sp>
        <p:nvSpPr>
          <p:cNvPr id="138" name="Google Shape;138;p8"/>
          <p:cNvSpPr txBox="1"/>
          <p:nvPr/>
        </p:nvSpPr>
        <p:spPr>
          <a:xfrm>
            <a:off x="695949" y="1751266"/>
            <a:ext cx="2788800" cy="1047300"/>
          </a:xfrm>
          <a:prstGeom prst="rect">
            <a:avLst/>
          </a:prstGeom>
          <a:noFill/>
          <a:ln>
            <a:noFill/>
          </a:ln>
        </p:spPr>
        <p:txBody>
          <a:bodyPr anchorCtr="0" anchor="t" bIns="0" lIns="0" spcFirstLastPara="1" rIns="0" wrap="square" tIns="12700">
            <a:spAutoFit/>
          </a:bodyPr>
          <a:lstStyle/>
          <a:p>
            <a:pPr indent="0" lvl="0" marL="12700" marR="5080" rtl="0" algn="ctr">
              <a:lnSpc>
                <a:spcPct val="114999"/>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Brandingo is a “meta app” because it is a lifestyle app that brings audiences in alignment with direct interaction and purchases through content without interruption.</a:t>
            </a:r>
            <a:endParaRPr b="0" i="0" sz="1200" u="none" cap="none" strike="noStrike">
              <a:solidFill>
                <a:srgbClr val="000000"/>
              </a:solidFill>
              <a:latin typeface="Arial"/>
              <a:ea typeface="Arial"/>
              <a:cs typeface="Arial"/>
              <a:sym typeface="Arial"/>
            </a:endParaRPr>
          </a:p>
        </p:txBody>
      </p:sp>
      <p:grpSp>
        <p:nvGrpSpPr>
          <p:cNvPr id="139" name="Google Shape;139;p8"/>
          <p:cNvGrpSpPr/>
          <p:nvPr/>
        </p:nvGrpSpPr>
        <p:grpSpPr>
          <a:xfrm>
            <a:off x="1317447" y="175260"/>
            <a:ext cx="7622336" cy="4231622"/>
            <a:chOff x="1317447" y="175260"/>
            <a:chExt cx="7622336" cy="4231622"/>
          </a:xfrm>
        </p:grpSpPr>
        <p:pic>
          <p:nvPicPr>
            <p:cNvPr id="140" name="Google Shape;140;p8"/>
            <p:cNvPicPr preferRelativeResize="0"/>
            <p:nvPr/>
          </p:nvPicPr>
          <p:blipFill rotWithShape="1">
            <a:blip r:embed="rId4">
              <a:alphaModFix/>
            </a:blip>
            <a:srcRect b="0" l="0" r="0" t="0"/>
            <a:stretch/>
          </p:blipFill>
          <p:spPr>
            <a:xfrm>
              <a:off x="5569576" y="3174967"/>
              <a:ext cx="1178197" cy="1231915"/>
            </a:xfrm>
            <a:prstGeom prst="rect">
              <a:avLst/>
            </a:prstGeom>
            <a:noFill/>
            <a:ln>
              <a:noFill/>
            </a:ln>
          </p:spPr>
        </p:pic>
        <p:pic>
          <p:nvPicPr>
            <p:cNvPr id="141" name="Google Shape;141;p8"/>
            <p:cNvPicPr preferRelativeResize="0"/>
            <p:nvPr/>
          </p:nvPicPr>
          <p:blipFill rotWithShape="1">
            <a:blip r:embed="rId5">
              <a:alphaModFix/>
            </a:blip>
            <a:srcRect b="0" l="0" r="0" t="0"/>
            <a:stretch/>
          </p:blipFill>
          <p:spPr>
            <a:xfrm>
              <a:off x="1317447" y="2932355"/>
              <a:ext cx="1178882" cy="1262111"/>
            </a:xfrm>
            <a:prstGeom prst="rect">
              <a:avLst/>
            </a:prstGeom>
            <a:noFill/>
            <a:ln>
              <a:noFill/>
            </a:ln>
          </p:spPr>
        </p:pic>
        <p:pic>
          <p:nvPicPr>
            <p:cNvPr id="142" name="Google Shape;142;p8"/>
            <p:cNvPicPr preferRelativeResize="0"/>
            <p:nvPr/>
          </p:nvPicPr>
          <p:blipFill rotWithShape="1">
            <a:blip r:embed="rId6">
              <a:alphaModFix/>
            </a:blip>
            <a:srcRect b="0" l="0" r="0" t="0"/>
            <a:stretch/>
          </p:blipFill>
          <p:spPr>
            <a:xfrm>
              <a:off x="8578596" y="175260"/>
              <a:ext cx="96011" cy="86868"/>
            </a:xfrm>
            <a:prstGeom prst="rect">
              <a:avLst/>
            </a:prstGeom>
            <a:noFill/>
            <a:ln>
              <a:noFill/>
            </a:ln>
          </p:spPr>
        </p:pic>
        <p:pic>
          <p:nvPicPr>
            <p:cNvPr id="143" name="Google Shape;143;p8"/>
            <p:cNvPicPr preferRelativeResize="0"/>
            <p:nvPr/>
          </p:nvPicPr>
          <p:blipFill rotWithShape="1">
            <a:blip r:embed="rId6">
              <a:alphaModFix/>
            </a:blip>
            <a:srcRect b="0" l="0" r="0" t="0"/>
            <a:stretch/>
          </p:blipFill>
          <p:spPr>
            <a:xfrm>
              <a:off x="8711184" y="175260"/>
              <a:ext cx="96011" cy="86868"/>
            </a:xfrm>
            <a:prstGeom prst="rect">
              <a:avLst/>
            </a:prstGeom>
            <a:noFill/>
            <a:ln>
              <a:noFill/>
            </a:ln>
          </p:spPr>
        </p:pic>
        <p:pic>
          <p:nvPicPr>
            <p:cNvPr id="144" name="Google Shape;144;p8"/>
            <p:cNvPicPr preferRelativeResize="0"/>
            <p:nvPr/>
          </p:nvPicPr>
          <p:blipFill rotWithShape="1">
            <a:blip r:embed="rId6">
              <a:alphaModFix/>
            </a:blip>
            <a:srcRect b="0" l="0" r="0" t="0"/>
            <a:stretch/>
          </p:blipFill>
          <p:spPr>
            <a:xfrm>
              <a:off x="8843772" y="175260"/>
              <a:ext cx="96011" cy="86868"/>
            </a:xfrm>
            <a:prstGeom prst="rect">
              <a:avLst/>
            </a:prstGeom>
            <a:noFill/>
            <a:ln>
              <a:noFill/>
            </a:ln>
          </p:spPr>
        </p:pic>
      </p:grpSp>
      <p:sp>
        <p:nvSpPr>
          <p:cNvPr id="145" name="Google Shape;145;p8"/>
          <p:cNvSpPr txBox="1"/>
          <p:nvPr/>
        </p:nvSpPr>
        <p:spPr>
          <a:xfrm>
            <a:off x="8846837" y="4920469"/>
            <a:ext cx="9588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rgbClr val="D25FBB"/>
                </a:solidFill>
                <a:latin typeface="Arial"/>
                <a:ea typeface="Arial"/>
                <a:cs typeface="Arial"/>
                <a:sym typeface="Arial"/>
              </a:rPr>
              <a:t>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pic>
        <p:nvPicPr>
          <p:cNvPr id="150" name="Google Shape;150;p9">
            <a:hlinkClick r:id="rId3"/>
          </p:cNvPr>
          <p:cNvPicPr preferRelativeResize="0"/>
          <p:nvPr/>
        </p:nvPicPr>
        <p:blipFill rotWithShape="1">
          <a:blip r:embed="rId4">
            <a:alphaModFix/>
          </a:blip>
          <a:srcRect b="0" l="0" r="0" t="0"/>
          <a:stretch/>
        </p:blipFill>
        <p:spPr>
          <a:xfrm>
            <a:off x="2286000" y="0"/>
            <a:ext cx="6857999" cy="5143499"/>
          </a:xfrm>
          <a:prstGeom prst="rect">
            <a:avLst/>
          </a:prstGeom>
          <a:noFill/>
          <a:ln>
            <a:noFill/>
          </a:ln>
        </p:spPr>
      </p:pic>
      <p:sp>
        <p:nvSpPr>
          <p:cNvPr id="151" name="Google Shape;151;p9"/>
          <p:cNvSpPr txBox="1"/>
          <p:nvPr/>
        </p:nvSpPr>
        <p:spPr>
          <a:xfrm>
            <a:off x="460875" y="1975800"/>
            <a:ext cx="1149300" cy="1675200"/>
          </a:xfrm>
          <a:prstGeom prst="rect">
            <a:avLst/>
          </a:prstGeom>
          <a:noFill/>
          <a:ln>
            <a:noFill/>
          </a:ln>
        </p:spPr>
        <p:txBody>
          <a:bodyPr anchorCtr="0" anchor="t" bIns="0" lIns="0" spcFirstLastPara="1" rIns="0" wrap="square" tIns="12700">
            <a:spAutoFit/>
          </a:bodyPr>
          <a:lstStyle/>
          <a:p>
            <a:pPr indent="-68580" lvl="0" marL="80645" marR="5080" rtl="0" algn="ctr">
              <a:lnSpc>
                <a:spcPct val="100000"/>
              </a:lnSpc>
              <a:spcBef>
                <a:spcPts val="0"/>
              </a:spcBef>
              <a:spcAft>
                <a:spcPts val="0"/>
              </a:spcAft>
              <a:buClr>
                <a:srgbClr val="000000"/>
              </a:buClr>
              <a:buSzPts val="2700"/>
              <a:buFont typeface="Arial"/>
              <a:buNone/>
            </a:pPr>
            <a:r>
              <a:rPr b="1" i="0" lang="en-US" sz="2700" u="none" cap="none" strike="noStrike">
                <a:solidFill>
                  <a:srgbClr val="1E1857"/>
                </a:solidFill>
                <a:latin typeface="Arial"/>
                <a:ea typeface="Arial"/>
                <a:cs typeface="Arial"/>
                <a:sym typeface="Arial"/>
              </a:rPr>
              <a:t>Click to Watch Video</a:t>
            </a:r>
            <a:endParaRPr b="0" i="0" sz="2700" u="none" cap="none" strike="noStrike">
              <a:solidFill>
                <a:srgbClr val="000000"/>
              </a:solidFill>
              <a:latin typeface="Arial"/>
              <a:ea typeface="Arial"/>
              <a:cs typeface="Arial"/>
              <a:sym typeface="Arial"/>
            </a:endParaRPr>
          </a:p>
        </p:txBody>
      </p:sp>
      <p:sp>
        <p:nvSpPr>
          <p:cNvPr id="152" name="Google Shape;152;p9"/>
          <p:cNvSpPr txBox="1"/>
          <p:nvPr/>
        </p:nvSpPr>
        <p:spPr>
          <a:xfrm>
            <a:off x="8846837" y="4920469"/>
            <a:ext cx="9588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sng" cap="none" strike="noStrike">
                <a:solidFill>
                  <a:srgbClr val="D25FBB"/>
                </a:solidFill>
                <a:latin typeface="Arial"/>
                <a:ea typeface="Arial"/>
                <a:cs typeface="Arial"/>
                <a:sym typeface="Arial"/>
                <a:hlinkClick r:id="rId5">
                  <a:extLst>
                    <a:ext uri="{A12FA001-AC4F-418D-AE19-62706E023703}">
                      <ahyp:hlinkClr val="tx"/>
                    </a:ext>
                  </a:extLst>
                </a:hlinkClick>
              </a:rPr>
              <a:t>9</a:t>
            </a:r>
            <a:endParaRPr b="0" i="0" sz="1000" u="none" cap="none" strike="noStrike">
              <a:solidFill>
                <a:srgbClr val="000000"/>
              </a:solidFill>
              <a:latin typeface="Arial"/>
              <a:ea typeface="Arial"/>
              <a:cs typeface="Arial"/>
              <a:sym typeface="Arial"/>
            </a:endParaRPr>
          </a:p>
        </p:txBody>
      </p:sp>
      <p:grpSp>
        <p:nvGrpSpPr>
          <p:cNvPr id="153" name="Google Shape;153;p9"/>
          <p:cNvGrpSpPr/>
          <p:nvPr/>
        </p:nvGrpSpPr>
        <p:grpSpPr>
          <a:xfrm>
            <a:off x="8578595" y="175260"/>
            <a:ext cx="361187" cy="86868"/>
            <a:chOff x="8578595" y="175260"/>
            <a:chExt cx="361187" cy="86868"/>
          </a:xfrm>
        </p:grpSpPr>
        <p:pic>
          <p:nvPicPr>
            <p:cNvPr id="154" name="Google Shape;154;p9">
              <a:hlinkClick r:id="rId6"/>
            </p:cNvPr>
            <p:cNvPicPr preferRelativeResize="0"/>
            <p:nvPr/>
          </p:nvPicPr>
          <p:blipFill rotWithShape="1">
            <a:blip r:embed="rId7">
              <a:alphaModFix/>
            </a:blip>
            <a:srcRect b="0" l="0" r="0" t="0"/>
            <a:stretch/>
          </p:blipFill>
          <p:spPr>
            <a:xfrm>
              <a:off x="8578595" y="175260"/>
              <a:ext cx="96011" cy="86868"/>
            </a:xfrm>
            <a:prstGeom prst="rect">
              <a:avLst/>
            </a:prstGeom>
            <a:noFill/>
            <a:ln>
              <a:noFill/>
            </a:ln>
          </p:spPr>
        </p:pic>
        <p:pic>
          <p:nvPicPr>
            <p:cNvPr id="155" name="Google Shape;155;p9">
              <a:hlinkClick r:id="rId8"/>
            </p:cNvPr>
            <p:cNvPicPr preferRelativeResize="0"/>
            <p:nvPr/>
          </p:nvPicPr>
          <p:blipFill rotWithShape="1">
            <a:blip r:embed="rId7">
              <a:alphaModFix/>
            </a:blip>
            <a:srcRect b="0" l="0" r="0" t="0"/>
            <a:stretch/>
          </p:blipFill>
          <p:spPr>
            <a:xfrm>
              <a:off x="8711183" y="175260"/>
              <a:ext cx="96011" cy="86868"/>
            </a:xfrm>
            <a:prstGeom prst="rect">
              <a:avLst/>
            </a:prstGeom>
            <a:noFill/>
            <a:ln>
              <a:noFill/>
            </a:ln>
          </p:spPr>
        </p:pic>
        <p:pic>
          <p:nvPicPr>
            <p:cNvPr id="156" name="Google Shape;156;p9">
              <a:hlinkClick r:id="rId9"/>
            </p:cNvPr>
            <p:cNvPicPr preferRelativeResize="0"/>
            <p:nvPr/>
          </p:nvPicPr>
          <p:blipFill rotWithShape="1">
            <a:blip r:embed="rId7">
              <a:alphaModFix/>
            </a:blip>
            <a:srcRect b="0" l="0" r="0" t="0"/>
            <a:stretch/>
          </p:blipFill>
          <p:spPr>
            <a:xfrm>
              <a:off x="8843771" y="175260"/>
              <a:ext cx="96011" cy="86868"/>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2023-01-26T01:22:03Z</dcterms:created>
  <dc:creator>stephanie weier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2022-09-16T00:00:00Z</vt:filetime>
  </property>
  <property fmtid="{D5CDD505-2E9C-101B-9397-08002B2CF9AE}" pid="3" name="Creator">
    <vt:lpwstr>Acrobat PDFMaker 22 for PowerPoint</vt:lpwstr>
  </property>
  <property fmtid="{D5CDD505-2E9C-101B-9397-08002B2CF9AE}" pid="4" name="LastSaved">
    <vt:filetime>2023-01-26T00:00:00Z</vt:filetime>
  </property>
  <property fmtid="{D5CDD505-2E9C-101B-9397-08002B2CF9AE}" pid="5" name="Producer">
    <vt:lpwstr>Adobe PDF Library 22.2.223</vt:lpwstr>
  </property>
</Properties>
</file>